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9" r:id="rId3"/>
    <p:sldId id="265" r:id="rId4"/>
    <p:sldId id="260" r:id="rId5"/>
    <p:sldId id="275" r:id="rId6"/>
    <p:sldId id="278" r:id="rId7"/>
    <p:sldId id="262" r:id="rId8"/>
    <p:sldId id="263" r:id="rId9"/>
    <p:sldId id="266" r:id="rId10"/>
    <p:sldId id="264" r:id="rId11"/>
    <p:sldId id="268" r:id="rId12"/>
    <p:sldId id="269" r:id="rId13"/>
    <p:sldId id="270" r:id="rId14"/>
    <p:sldId id="279" r:id="rId15"/>
    <p:sldId id="271" r:id="rId16"/>
    <p:sldId id="272" r:id="rId17"/>
    <p:sldId id="273" r:id="rId18"/>
    <p:sldId id="274" r:id="rId19"/>
    <p:sldId id="276" r:id="rId20"/>
    <p:sldId id="277"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69428" autoAdjust="0"/>
  </p:normalViewPr>
  <p:slideViewPr>
    <p:cSldViewPr>
      <p:cViewPr varScale="1">
        <p:scale>
          <a:sx n="70" d="100"/>
          <a:sy n="70" d="100"/>
        </p:scale>
        <p:origin x="66" y="2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21798B-3E57-4386-ABF9-E13DF37FB668}" type="datetimeFigureOut">
              <a:rPr lang="en-US" smtClean="0"/>
              <a:pPr/>
              <a:t>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C3B4D5-F773-4317-93D3-E311ACBF1CDE}" type="slidenum">
              <a:rPr lang="en-US" smtClean="0"/>
              <a:pPr/>
              <a:t>‹#›</a:t>
            </a:fld>
            <a:endParaRPr lang="en-US"/>
          </a:p>
        </p:txBody>
      </p:sp>
    </p:spTree>
    <p:extLst>
      <p:ext uri="{BB962C8B-B14F-4D97-AF65-F5344CB8AC3E}">
        <p14:creationId xmlns:p14="http://schemas.microsoft.com/office/powerpoint/2010/main" val="3837753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Dunbar's_number"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n.wikipedia.org/wiki/Brain" TargetMode="External"/><Relationship Id="rId4" Type="http://schemas.openxmlformats.org/officeDocument/2006/relationships/hyperlink" Target="http://en.wikipedia.org/wiki/Size_of_groups,_organizations,_and_communities#cite_note-3"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“…walkable and transit-served urbanism integrated with high-performance buildings and high-performance infrastructure.”</a:t>
            </a:r>
          </a:p>
          <a:p>
            <a:pPr lvl="1"/>
            <a:r>
              <a:rPr lang="en-US" dirty="0" smtClean="0"/>
              <a:t>Neighborhoods (40 to 200 acres)</a:t>
            </a:r>
          </a:p>
          <a:p>
            <a:pPr lvl="2"/>
            <a:r>
              <a:rPr lang="en-US" dirty="0" smtClean="0"/>
              <a:t>Compact, pedestrian-friendly, mixed-use</a:t>
            </a:r>
          </a:p>
          <a:p>
            <a:pPr lvl="1"/>
            <a:r>
              <a:rPr lang="en-US" dirty="0" smtClean="0"/>
              <a:t>Districts</a:t>
            </a:r>
          </a:p>
          <a:p>
            <a:pPr lvl="2"/>
            <a:r>
              <a:rPr lang="en-US" dirty="0" smtClean="0"/>
              <a:t>Single Use Areas– college campus, industrial park</a:t>
            </a:r>
          </a:p>
          <a:p>
            <a:pPr lvl="1"/>
            <a:r>
              <a:rPr lang="en-US" dirty="0" smtClean="0"/>
              <a:t>Corridors</a:t>
            </a:r>
          </a:p>
          <a:p>
            <a:pPr lvl="2"/>
            <a:r>
              <a:rPr lang="en-US" dirty="0" smtClean="0"/>
              <a:t>Connect Neighborhoods and districts</a:t>
            </a:r>
          </a:p>
          <a:p>
            <a:pPr lvl="2"/>
            <a:r>
              <a:rPr lang="en-US" dirty="0" smtClean="0"/>
              <a:t>Boulevards, rail lines, rivers, parkways</a:t>
            </a:r>
          </a:p>
          <a:p>
            <a:endParaRPr lang="en-US" dirty="0"/>
          </a:p>
        </p:txBody>
      </p:sp>
      <p:sp>
        <p:nvSpPr>
          <p:cNvPr id="4" name="Slide Number Placeholder 3"/>
          <p:cNvSpPr>
            <a:spLocks noGrp="1"/>
          </p:cNvSpPr>
          <p:nvPr>
            <p:ph type="sldNum" sz="quarter" idx="10"/>
          </p:nvPr>
        </p:nvSpPr>
        <p:spPr/>
        <p:txBody>
          <a:bodyPr/>
          <a:lstStyle/>
          <a:p>
            <a:fld id="{77C3B4D5-F773-4317-93D3-E311ACBF1CDE}" type="slidenum">
              <a:rPr lang="en-US" smtClean="0"/>
              <a:pPr/>
              <a:t>1</a:t>
            </a:fld>
            <a:endParaRPr lang="en-US"/>
          </a:p>
        </p:txBody>
      </p:sp>
    </p:spTree>
    <p:extLst>
      <p:ext uri="{BB962C8B-B14F-4D97-AF65-F5344CB8AC3E}">
        <p14:creationId xmlns:p14="http://schemas.microsoft.com/office/powerpoint/2010/main" val="3419008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 w/nature</a:t>
            </a:r>
          </a:p>
          <a:p>
            <a:pPr lvl="1"/>
            <a:r>
              <a:rPr lang="en-US" dirty="0" smtClean="0"/>
              <a:t>Health / brain benefit</a:t>
            </a:r>
          </a:p>
          <a:p>
            <a:pPr lvl="1"/>
            <a:r>
              <a:rPr lang="en-US" dirty="0" smtClean="0"/>
              <a:t>Mature trees cool summer temp by 5 – 10 </a:t>
            </a:r>
            <a:r>
              <a:rPr lang="en-US" dirty="0" smtClean="0">
                <a:sym typeface="Symbol"/>
              </a:rPr>
              <a:t></a:t>
            </a:r>
            <a:r>
              <a:rPr lang="en-US" dirty="0" smtClean="0"/>
              <a:t>F</a:t>
            </a:r>
          </a:p>
          <a:p>
            <a:pPr lvl="1"/>
            <a:r>
              <a:rPr lang="en-US" dirty="0" smtClean="0"/>
              <a:t>People pay more for </a:t>
            </a:r>
          </a:p>
          <a:p>
            <a:pPr lvl="1"/>
            <a:r>
              <a:rPr lang="en-US" dirty="0" smtClean="0"/>
              <a:t>lots near nature</a:t>
            </a:r>
          </a:p>
          <a:p>
            <a:r>
              <a:rPr lang="en-US" dirty="0" smtClean="0"/>
              <a:t>Make natural resource </a:t>
            </a:r>
            <a:br>
              <a:rPr lang="en-US" dirty="0" smtClean="0"/>
            </a:br>
            <a:r>
              <a:rPr lang="en-US" dirty="0" smtClean="0"/>
              <a:t>flows visible</a:t>
            </a:r>
          </a:p>
          <a:p>
            <a:pPr lvl="1"/>
            <a:r>
              <a:rPr lang="en-US" dirty="0" smtClean="0"/>
              <a:t>Feedback on our effects</a:t>
            </a:r>
          </a:p>
          <a:p>
            <a:r>
              <a:rPr lang="en-US" dirty="0" smtClean="0"/>
              <a:t>Support nonhuman </a:t>
            </a:r>
            <a:br>
              <a:rPr lang="en-US" dirty="0" smtClean="0"/>
            </a:br>
            <a:r>
              <a:rPr lang="en-US" dirty="0" smtClean="0"/>
              <a:t>species located near </a:t>
            </a:r>
            <a:br>
              <a:rPr lang="en-US" dirty="0" smtClean="0"/>
            </a:br>
            <a:r>
              <a:rPr lang="en-US" dirty="0" smtClean="0"/>
              <a:t>human communities</a:t>
            </a:r>
            <a:endParaRPr lang="en-US" dirty="0" smtClean="0"/>
          </a:p>
        </p:txBody>
      </p:sp>
      <p:sp>
        <p:nvSpPr>
          <p:cNvPr id="4" name="Slide Number Placeholder 3"/>
          <p:cNvSpPr>
            <a:spLocks noGrp="1"/>
          </p:cNvSpPr>
          <p:nvPr>
            <p:ph type="sldNum" sz="quarter" idx="10"/>
          </p:nvPr>
        </p:nvSpPr>
        <p:spPr/>
        <p:txBody>
          <a:bodyPr/>
          <a:lstStyle/>
          <a:p>
            <a:fld id="{77C3B4D5-F773-4317-93D3-E311ACBF1CDE}" type="slidenum">
              <a:rPr lang="en-US" smtClean="0"/>
              <a:pPr/>
              <a:t>10</a:t>
            </a:fld>
            <a:endParaRPr lang="en-US"/>
          </a:p>
        </p:txBody>
      </p:sp>
    </p:spTree>
    <p:extLst>
      <p:ext uri="{BB962C8B-B14F-4D97-AF65-F5344CB8AC3E}">
        <p14:creationId xmlns:p14="http://schemas.microsoft.com/office/powerpoint/2010/main" val="4239605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t>Connectedness &amp; </a:t>
            </a:r>
            <a:r>
              <a:rPr lang="en-US" b="1" dirty="0" err="1" smtClean="0"/>
              <a:t>Biophilia</a:t>
            </a:r>
            <a:endParaRPr lang="en-US" b="1" dirty="0" smtClean="0"/>
          </a:p>
          <a:p>
            <a:pPr algn="l"/>
            <a:r>
              <a:rPr lang="en-US" dirty="0" smtClean="0"/>
              <a:t>Greenway w/Bike Path</a:t>
            </a:r>
          </a:p>
          <a:p>
            <a:pPr algn="l"/>
            <a:r>
              <a:rPr lang="en-US" dirty="0" smtClean="0"/>
              <a:t>Rail w/ Linear Park</a:t>
            </a:r>
          </a:p>
          <a:p>
            <a:pPr algn="l"/>
            <a:r>
              <a:rPr lang="en-US" dirty="0" smtClean="0"/>
              <a:t>Habitat Corridor</a:t>
            </a:r>
          </a:p>
          <a:p>
            <a:pPr algn="l"/>
            <a:endParaRPr lang="en-US" dirty="0" smtClean="0"/>
          </a:p>
          <a:p>
            <a:pPr algn="l"/>
            <a:r>
              <a:rPr lang="en-US" b="1" dirty="0" smtClean="0"/>
              <a:t>Infrastructure and </a:t>
            </a:r>
            <a:r>
              <a:rPr lang="en-US" b="1" dirty="0" err="1" smtClean="0"/>
              <a:t>Biophilia</a:t>
            </a:r>
            <a:endParaRPr lang="en-US" b="1" dirty="0" smtClean="0"/>
          </a:p>
          <a:p>
            <a:pPr algn="l"/>
            <a:r>
              <a:rPr lang="en-US" dirty="0" err="1" smtClean="0"/>
              <a:t>Greenroof</a:t>
            </a:r>
            <a:endParaRPr lang="en-US" dirty="0" smtClean="0"/>
          </a:p>
          <a:p>
            <a:pPr algn="l"/>
            <a:r>
              <a:rPr lang="en-US" dirty="0" err="1" smtClean="0"/>
              <a:t>Bioinfiltration</a:t>
            </a:r>
            <a:r>
              <a:rPr lang="en-US" dirty="0" smtClean="0"/>
              <a:t> Basin</a:t>
            </a:r>
          </a:p>
          <a:p>
            <a:pPr algn="l"/>
            <a:r>
              <a:rPr lang="en-US" dirty="0" smtClean="0"/>
              <a:t>Wastewater Wetlands</a:t>
            </a:r>
          </a:p>
          <a:p>
            <a:pPr algn="l"/>
            <a:endParaRPr lang="en-US" dirty="0" smtClean="0"/>
          </a:p>
          <a:p>
            <a:pPr algn="l"/>
            <a:r>
              <a:rPr lang="en-US" b="1" dirty="0" smtClean="0"/>
              <a:t>Connectedness &amp; Infrastructure</a:t>
            </a:r>
          </a:p>
          <a:p>
            <a:pPr algn="l"/>
            <a:r>
              <a:rPr lang="en-US" sz="1200" dirty="0" smtClean="0"/>
              <a:t>Road w/ Integrated Utilities</a:t>
            </a:r>
          </a:p>
          <a:p>
            <a:pPr algn="l"/>
            <a:r>
              <a:rPr lang="en-US" sz="1200" dirty="0" smtClean="0"/>
              <a:t>Pervious Pavement</a:t>
            </a:r>
          </a:p>
          <a:p>
            <a:endParaRPr lang="en-US" dirty="0"/>
          </a:p>
        </p:txBody>
      </p:sp>
      <p:sp>
        <p:nvSpPr>
          <p:cNvPr id="4" name="Slide Number Placeholder 3"/>
          <p:cNvSpPr>
            <a:spLocks noGrp="1"/>
          </p:cNvSpPr>
          <p:nvPr>
            <p:ph type="sldNum" sz="quarter" idx="10"/>
          </p:nvPr>
        </p:nvSpPr>
        <p:spPr/>
        <p:txBody>
          <a:bodyPr/>
          <a:lstStyle/>
          <a:p>
            <a:fld id="{77C3B4D5-F773-4317-93D3-E311ACBF1CDE}" type="slidenum">
              <a:rPr lang="en-US" smtClean="0"/>
              <a:pPr/>
              <a:t>14</a:t>
            </a:fld>
            <a:endParaRPr lang="en-US"/>
          </a:p>
        </p:txBody>
      </p:sp>
    </p:spTree>
    <p:extLst>
      <p:ext uri="{BB962C8B-B14F-4D97-AF65-F5344CB8AC3E}">
        <p14:creationId xmlns:p14="http://schemas.microsoft.com/office/powerpoint/2010/main" val="1944539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Weights and Measures</a:t>
            </a:r>
          </a:p>
          <a:p>
            <a:r>
              <a:rPr lang="en-US" dirty="0" smtClean="0"/>
              <a:t>	We must understand what </a:t>
            </a:r>
            <a:r>
              <a:rPr lang="en-US" dirty="0" err="1" smtClean="0"/>
              <a:t>Sus</a:t>
            </a:r>
            <a:r>
              <a:rPr lang="en-US" dirty="0" smtClean="0"/>
              <a:t> </a:t>
            </a:r>
            <a:r>
              <a:rPr lang="en-US" dirty="0" err="1" smtClean="0"/>
              <a:t>Urb</a:t>
            </a:r>
            <a:r>
              <a:rPr lang="en-US" dirty="0" smtClean="0"/>
              <a:t> is? Have easy ways to talk</a:t>
            </a:r>
            <a:r>
              <a:rPr lang="en-US" baseline="0" dirty="0" smtClean="0"/>
              <a:t> about it. And want it.</a:t>
            </a:r>
          </a:p>
          <a:p>
            <a:r>
              <a:rPr lang="en-US" baseline="0" dirty="0" smtClean="0"/>
              <a:t>	LEED for Buildings is a standard / brand already</a:t>
            </a:r>
          </a:p>
          <a:p>
            <a:r>
              <a:rPr lang="en-US" baseline="0" dirty="0" smtClean="0"/>
              <a:t>	LEED for Neighborhood development could be for </a:t>
            </a:r>
            <a:r>
              <a:rPr lang="en-US" baseline="0" dirty="0" err="1" smtClean="0"/>
              <a:t>Sus</a:t>
            </a:r>
            <a:r>
              <a:rPr lang="en-US" baseline="0" dirty="0" smtClean="0"/>
              <a:t> </a:t>
            </a:r>
            <a:r>
              <a:rPr lang="en-US" baseline="0" dirty="0" err="1" smtClean="0"/>
              <a:t>Urb</a:t>
            </a:r>
            <a:r>
              <a:rPr lang="en-US" baseline="0" dirty="0" smtClean="0"/>
              <a:t>?</a:t>
            </a:r>
            <a:endParaRPr lang="en-US" dirty="0" smtClean="0"/>
          </a:p>
          <a:p>
            <a:r>
              <a:rPr lang="en-US" dirty="0" smtClean="0"/>
              <a:t>Oil-Era Barriers (Auto dependence is hardwired)</a:t>
            </a:r>
          </a:p>
          <a:p>
            <a:r>
              <a:rPr lang="en-US" dirty="0" smtClean="0"/>
              <a:t>	Zoning</a:t>
            </a:r>
          </a:p>
          <a:p>
            <a:r>
              <a:rPr lang="en-US" dirty="0" smtClean="0"/>
              <a:t>	Roadway Standards</a:t>
            </a:r>
          </a:p>
          <a:p>
            <a:r>
              <a:rPr lang="en-US" dirty="0" smtClean="0"/>
              <a:t>	Parking</a:t>
            </a:r>
            <a:r>
              <a:rPr lang="en-US" baseline="0" dirty="0" smtClean="0"/>
              <a:t> Standards</a:t>
            </a:r>
          </a:p>
          <a:p>
            <a:r>
              <a:rPr lang="en-US" dirty="0" smtClean="0"/>
              <a:t>	Lack of standards (e.g., high-performance infrastructure)</a:t>
            </a:r>
          </a:p>
          <a:p>
            <a:r>
              <a:rPr lang="en-US" dirty="0" smtClean="0"/>
              <a:t>National Campaign</a:t>
            </a:r>
          </a:p>
          <a:p>
            <a:r>
              <a:rPr lang="en-US" dirty="0" smtClean="0"/>
              <a:t>	Get people convinced they can have a “compelling quality of life with economic, health, and environmental benefits”</a:t>
            </a:r>
          </a:p>
          <a:p>
            <a:r>
              <a:rPr lang="en-US" dirty="0" smtClean="0"/>
              <a:t>	Leadership</a:t>
            </a:r>
          </a:p>
          <a:p>
            <a:r>
              <a:rPr lang="en-US" dirty="0" smtClean="0"/>
              <a:t>	Training</a:t>
            </a:r>
          </a:p>
          <a:p>
            <a:r>
              <a:rPr lang="en-US" dirty="0" smtClean="0"/>
              <a:t>	Model Projects</a:t>
            </a:r>
          </a:p>
          <a:p>
            <a:endParaRPr lang="en-US" dirty="0"/>
          </a:p>
        </p:txBody>
      </p:sp>
      <p:sp>
        <p:nvSpPr>
          <p:cNvPr id="4" name="Slide Number Placeholder 3"/>
          <p:cNvSpPr>
            <a:spLocks noGrp="1"/>
          </p:cNvSpPr>
          <p:nvPr>
            <p:ph type="sldNum" sz="quarter" idx="10"/>
          </p:nvPr>
        </p:nvSpPr>
        <p:spPr/>
        <p:txBody>
          <a:bodyPr/>
          <a:lstStyle/>
          <a:p>
            <a:fld id="{77C3B4D5-F773-4317-93D3-E311ACBF1CDE}" type="slidenum">
              <a:rPr lang="en-US" smtClean="0"/>
              <a:pPr/>
              <a:t>15</a:t>
            </a:fld>
            <a:endParaRPr lang="en-US"/>
          </a:p>
        </p:txBody>
      </p:sp>
    </p:spTree>
    <p:extLst>
      <p:ext uri="{BB962C8B-B14F-4D97-AF65-F5344CB8AC3E}">
        <p14:creationId xmlns:p14="http://schemas.microsoft.com/office/powerpoint/2010/main" val="4023277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Lack of standards for high performance infrastructure</a:t>
            </a:r>
          </a:p>
          <a:p>
            <a:endParaRPr lang="en-US" dirty="0"/>
          </a:p>
        </p:txBody>
      </p:sp>
      <p:sp>
        <p:nvSpPr>
          <p:cNvPr id="4" name="Slide Number Placeholder 3"/>
          <p:cNvSpPr>
            <a:spLocks noGrp="1"/>
          </p:cNvSpPr>
          <p:nvPr>
            <p:ph type="sldNum" sz="quarter" idx="10"/>
          </p:nvPr>
        </p:nvSpPr>
        <p:spPr/>
        <p:txBody>
          <a:bodyPr/>
          <a:lstStyle/>
          <a:p>
            <a:fld id="{77C3B4D5-F773-4317-93D3-E311ACBF1CDE}" type="slidenum">
              <a:rPr lang="en-US" smtClean="0"/>
              <a:pPr/>
              <a:t>17</a:t>
            </a:fld>
            <a:endParaRPr lang="en-US"/>
          </a:p>
        </p:txBody>
      </p:sp>
    </p:spTree>
    <p:extLst>
      <p:ext uri="{BB962C8B-B14F-4D97-AF65-F5344CB8AC3E}">
        <p14:creationId xmlns:p14="http://schemas.microsoft.com/office/powerpoint/2010/main" val="2862449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889A5C7-50C5-43B2-AC84-A57A20AA1F7F}" type="slidenum">
              <a:rPr lang="en-US" smtClean="0"/>
              <a:pPr/>
              <a:t>19</a:t>
            </a:fld>
            <a:endParaRPr lang="en-US" smtClean="0"/>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xfrm>
            <a:off x="913805" y="4343704"/>
            <a:ext cx="5030391" cy="4113892"/>
          </a:xfrm>
          <a:noFill/>
        </p:spPr>
        <p:txBody>
          <a:bodyPr wrap="square" numCol="1" anchor="t" anchorCtr="0" compatLnSpc="1">
            <a:prstTxWarp prst="textNoShape">
              <a:avLst/>
            </a:prstTxWarp>
          </a:bodyPr>
          <a:lstStyle/>
          <a:p>
            <a:pPr eaLnBrk="1" hangingPunct="1">
              <a:spcBef>
                <a:spcPct val="0"/>
              </a:spcBef>
            </a:pPr>
            <a:r>
              <a:rPr lang="en-US" smtClean="0"/>
              <a:t>Ecocomposite, http://www.ecocomposite.org/building/villagehomes.htm, accessed on 7/30/06</a:t>
            </a:r>
          </a:p>
          <a:p>
            <a:pPr eaLnBrk="1" hangingPunct="1">
              <a:spcBef>
                <a:spcPct val="0"/>
              </a:spcBef>
            </a:pPr>
            <a:endParaRPr lang="en-US" smtClean="0"/>
          </a:p>
          <a:p>
            <a:pPr eaLnBrk="1" hangingPunct="1">
              <a:spcBef>
                <a:spcPct val="0"/>
              </a:spcBef>
            </a:pPr>
            <a:r>
              <a:rPr lang="en-US" b="1" smtClean="0">
                <a:cs typeface="Arial" pitchFamily="34" charset="0"/>
              </a:rPr>
              <a:t>Sustainable Community - Village Homes, Davis, California</a:t>
            </a:r>
            <a:br>
              <a:rPr lang="en-US" b="1" smtClean="0">
                <a:cs typeface="Arial" pitchFamily="34" charset="0"/>
              </a:rPr>
            </a:br>
            <a:r>
              <a:rPr lang="en-US" b="1" smtClean="0">
                <a:cs typeface="Arial" pitchFamily="34" charset="0"/>
              </a:rPr>
              <a:t/>
            </a:r>
            <a:br>
              <a:rPr lang="en-US" b="1" smtClean="0">
                <a:cs typeface="Arial" pitchFamily="34" charset="0"/>
              </a:rPr>
            </a:br>
            <a:r>
              <a:rPr lang="en-US" smtClean="0">
                <a:cs typeface="Arial" pitchFamily="34" charset="0"/>
              </a:rPr>
              <a:t>By </a:t>
            </a:r>
            <a:r>
              <a:rPr lang="en-US" b="1" i="1" smtClean="0">
                <a:cs typeface="Arial" pitchFamily="34" charset="0"/>
              </a:rPr>
              <a:t>David A. Bainbridge </a:t>
            </a:r>
            <a:br>
              <a:rPr lang="en-US" b="1" i="1" smtClean="0">
                <a:cs typeface="Arial" pitchFamily="34" charset="0"/>
              </a:rPr>
            </a:br>
            <a:r>
              <a:rPr lang="en-US" smtClean="0">
                <a:cs typeface="Arial" pitchFamily="34" charset="0"/>
              </a:rPr>
              <a:t>(Former Planner in Davis, VH Resident,</a:t>
            </a:r>
            <a:br>
              <a:rPr lang="en-US" smtClean="0">
                <a:cs typeface="Arial" pitchFamily="34" charset="0"/>
              </a:rPr>
            </a:br>
            <a:r>
              <a:rPr lang="en-US" smtClean="0">
                <a:cs typeface="Arial" pitchFamily="34" charset="0"/>
              </a:rPr>
              <a:t>&amp; VH Community Board Member)</a:t>
            </a:r>
            <a:r>
              <a:rPr lang="en-US" b="1" i="1" smtClean="0">
                <a:cs typeface="Arial" pitchFamily="34" charset="0"/>
              </a:rPr>
              <a:t/>
            </a:r>
            <a:br>
              <a:rPr lang="en-US" b="1" i="1" smtClean="0">
                <a:cs typeface="Arial" pitchFamily="34" charset="0"/>
              </a:rPr>
            </a:br>
            <a:r>
              <a:rPr lang="en-US" smtClean="0">
                <a:cs typeface="Arial" pitchFamily="34" charset="0"/>
              </a:rPr>
              <a:t>Associate Professor</a:t>
            </a:r>
            <a:br>
              <a:rPr lang="en-US" smtClean="0">
                <a:cs typeface="Arial" pitchFamily="34" charset="0"/>
              </a:rPr>
            </a:br>
            <a:r>
              <a:rPr lang="en-US" smtClean="0">
                <a:cs typeface="Arial" pitchFamily="34" charset="0"/>
              </a:rPr>
              <a:t>United States International College of Business</a:t>
            </a:r>
            <a:br>
              <a:rPr lang="en-US" smtClean="0">
                <a:cs typeface="Arial" pitchFamily="34" charset="0"/>
              </a:rPr>
            </a:br>
            <a:r>
              <a:rPr lang="en-US" smtClean="0">
                <a:cs typeface="Arial" pitchFamily="34" charset="0"/>
              </a:rPr>
              <a:t>Alliant International University</a:t>
            </a:r>
            <a:r>
              <a:rPr lang="en-US" b="1" smtClean="0">
                <a:cs typeface="Arial" pitchFamily="34" charset="0"/>
              </a:rPr>
              <a:t/>
            </a:r>
            <a:br>
              <a:rPr lang="en-US" b="1" smtClean="0">
                <a:cs typeface="Arial" pitchFamily="34" charset="0"/>
              </a:rPr>
            </a:br>
            <a:r>
              <a:rPr lang="en-US" smtClean="0">
                <a:cs typeface="Arial" pitchFamily="34" charset="0"/>
              </a:rPr>
              <a:t>San Diego, CA 92131</a:t>
            </a:r>
            <a:r>
              <a:rPr lang="en-US" b="1" smtClean="0">
                <a:cs typeface="Arial" pitchFamily="34" charset="0"/>
              </a:rPr>
              <a:t/>
            </a:r>
            <a:br>
              <a:rPr lang="en-US" b="1" smtClean="0">
                <a:cs typeface="Arial" pitchFamily="34" charset="0"/>
              </a:rPr>
            </a:br>
            <a:r>
              <a:rPr lang="en-US" smtClean="0">
                <a:cs typeface="Arial" pitchFamily="34" charset="0"/>
              </a:rPr>
              <a:t>The primary focus of the development plan was on community building. Shared ownership of common areas and common spaces, shared laundry space for some units, shared gardens, community gardens, community fruit and nut trees and vineyards, and bicycling (much of the City of Davis commute is by bicycle) and walking orientation have been very successful in building community. In a study comparing Village Homes to surrounding contemporary development (standard suburbia) the residents of the Village Homes development knew 42 people in their neighborhood, compared to 17 in other areas. The average resident identifies 4 of their best friends in the community, compared to 0.4 for people in the conventional development. This community spirit and people orientation has also virtually eliminated crime (only 10% of the city average). Density is almost double surrounding areas, but the quality of life is much higher. This is reflected in increased home value (a $10-15 per square foot premium) and much quicker home sales in Village Homes.</a:t>
            </a:r>
          </a:p>
          <a:p>
            <a:pPr algn="r" eaLnBrk="1" hangingPunct="1">
              <a:spcBef>
                <a:spcPct val="0"/>
              </a:spcBef>
            </a:pPr>
            <a:r>
              <a:rPr lang="en-US" smtClean="0">
                <a:cs typeface="Arial" pitchFamily="34" charset="0"/>
              </a:rPr>
              <a:t> </a:t>
            </a:r>
            <a:br>
              <a:rPr lang="en-US" smtClean="0">
                <a:cs typeface="Arial" pitchFamily="34" charset="0"/>
              </a:rPr>
            </a:br>
            <a:r>
              <a:rPr lang="en-US" smtClean="0">
                <a:cs typeface="Arial" pitchFamily="34" charset="0"/>
              </a:rPr>
              <a:t> Aerial View of Village Homes</a:t>
            </a:r>
          </a:p>
          <a:p>
            <a:pPr eaLnBrk="1" hangingPunct="1">
              <a:spcBef>
                <a:spcPct val="0"/>
              </a:spcBef>
            </a:pPr>
            <a:r>
              <a:rPr lang="en-US" smtClean="0">
                <a:cs typeface="Arial" pitchFamily="34" charset="0"/>
              </a:rPr>
              <a:t/>
            </a:r>
            <a:br>
              <a:rPr lang="en-US" smtClean="0">
                <a:cs typeface="Arial" pitchFamily="34" charset="0"/>
              </a:rPr>
            </a:br>
            <a:r>
              <a:rPr lang="en-US" smtClean="0">
                <a:cs typeface="Arial" pitchFamily="34" charset="0"/>
              </a:rPr>
              <a:t/>
            </a:r>
            <a:br>
              <a:rPr lang="en-US" smtClean="0">
                <a:cs typeface="Arial" pitchFamily="34" charset="0"/>
              </a:rPr>
            </a:br>
            <a:r>
              <a:rPr lang="en-US" smtClean="0">
                <a:cs typeface="Arial" pitchFamily="34" charset="0"/>
              </a:rPr>
              <a:t>Village Homes is an innovative mixed use planned unit development that was started in 1974 on 60 acres in Davis, California. It was designed and built by developers Michael and Judy Corbett, with help from many others. It was financed by Sacramento Savings and Loan and building was phased in over 5 years to allow for careful construction and sustained work for builders. At build-out it includes 220 single family homes, 20 apartments and a cooperative house, most incorporating solar design features and solar hot water. Business space is included in the community center and an inn was recently completed. There is a comprehensive community center, with pool, meeting and party rooms, and large playing field. The developer allowed individual builders to buy lots, although 60% of the homes were built by the Village Homes company. This added diversity in design and an opportunity for innovation. Several builders who got their start in Village Homes were able to build their own homes in the development and have become major local builders in the community. The developer also built a home and he and his family have always lived in the community.</a:t>
            </a:r>
            <a:br>
              <a:rPr lang="en-US" smtClean="0">
                <a:cs typeface="Arial" pitchFamily="34" charset="0"/>
              </a:rPr>
            </a:br>
            <a:r>
              <a:rPr lang="en-US" smtClean="0">
                <a:cs typeface="Arial" pitchFamily="34" charset="0"/>
              </a:rPr>
              <a:t>  </a:t>
            </a:r>
          </a:p>
          <a:p>
            <a:pPr eaLnBrk="1" hangingPunct="1">
              <a:spcBef>
                <a:spcPct val="0"/>
              </a:spcBef>
            </a:pPr>
            <a:r>
              <a:rPr lang="en-US" smtClean="0">
                <a:cs typeface="Arial" pitchFamily="34" charset="0"/>
              </a:rPr>
              <a:t>The orientation of streets and paths was also designed to facilitate natural heating and cooling using winter sun for solar heating and shade and night-time ventilation cooling for relief from the summer heat. This followed suggestions made by the consulting firm Living Systems in reports to the City of Davis on the performance of conventional apartments and homes and an innovative climate adapted building code and workbook (since supplanted by the much less sophisticated and cumbersome Title 24 state standards). The original program worked very well and included training for builders and building officials. Homes are known for improved comfort and bills average about 50-60% of surrounding developments. The comfort is also aided by narrow streets which reduce the urban heat island effect.</a:t>
            </a:r>
            <a:br>
              <a:rPr lang="en-US" smtClean="0">
                <a:cs typeface="Arial" pitchFamily="34" charset="0"/>
              </a:rPr>
            </a:br>
            <a:r>
              <a:rPr lang="en-US" smtClean="0">
                <a:cs typeface="Arial" pitchFamily="34" charset="0"/>
              </a:rPr>
              <a:t> </a:t>
            </a:r>
            <a:br>
              <a:rPr lang="en-US" smtClean="0">
                <a:cs typeface="Arial" pitchFamily="34" charset="0"/>
              </a:rPr>
            </a:br>
            <a:r>
              <a:rPr lang="en-US" smtClean="0">
                <a:cs typeface="Arial" pitchFamily="34" charset="0"/>
              </a:rPr>
              <a:t> </a:t>
            </a:r>
            <a:br>
              <a:rPr lang="en-US" smtClean="0">
                <a:cs typeface="Arial" pitchFamily="34" charset="0"/>
              </a:rPr>
            </a:br>
            <a:r>
              <a:rPr lang="en-US" smtClean="0">
                <a:cs typeface="Arial" pitchFamily="34" charset="0"/>
              </a:rPr>
              <a:t> </a:t>
            </a:r>
            <a:br>
              <a:rPr lang="en-US" smtClean="0">
                <a:cs typeface="Arial" pitchFamily="34" charset="0"/>
              </a:rPr>
            </a:br>
            <a:r>
              <a:rPr lang="en-US" smtClean="0">
                <a:cs typeface="Arial" pitchFamily="34" charset="0"/>
              </a:rPr>
              <a:t>Energy conservation, comfort and safety are also aided by bicycle and pedestrian orientation and narrow streets. The fight for narrow streets was difficult, and succeeded only after Living Systems developed guidelines for street design for the City of Davis based on European research showing that narrower streets were safer. Off street parking, a focus of houses toward the bikeways not the street, and limited through traffic enabled street width to be cut from 44-52 feet in conventional developments to 20-26 feet in Village Homes. This also reduces cost, minimizes overheating during the hot summer, reduces stormwater drainage problems, and improves the quality of life by minimizing traffic and noise.</a:t>
            </a:r>
            <a:br>
              <a:rPr lang="en-US" smtClean="0">
                <a:cs typeface="Arial" pitchFamily="34" charset="0"/>
              </a:rPr>
            </a:br>
            <a:r>
              <a:rPr lang="en-US" smtClean="0">
                <a:cs typeface="Arial" pitchFamily="34" charset="0"/>
              </a:rPr>
              <a:t> </a:t>
            </a:r>
            <a:br>
              <a:rPr lang="en-US" smtClean="0">
                <a:cs typeface="Arial" pitchFamily="34" charset="0"/>
              </a:rPr>
            </a:br>
            <a:r>
              <a:rPr lang="en-US" smtClean="0">
                <a:cs typeface="Arial" pitchFamily="34" charset="0"/>
              </a:rPr>
              <a:t>The second biggest struggle was over above-ground storm water drainage in natural looking swales with infiltration basins. This was considered heretical by the City engineers, but after a long fight it was approved. It was tested by very heavy rains not long after it was completed and Village Homes was one of the only areas in the City that didn't flood. Subsequent developments have added even larger retention basins and infiltration ponds. On many evenings muskrats, ducks, geese and other birds can be seen enjoying these park features, and they conserve water and return it to the groundwater resource for use.</a:t>
            </a:r>
            <a:br>
              <a:rPr lang="en-US" smtClean="0">
                <a:cs typeface="Arial" pitchFamily="34" charset="0"/>
              </a:rPr>
            </a:br>
            <a:r>
              <a:rPr lang="en-US" smtClean="0">
                <a:cs typeface="Arial" pitchFamily="34" charset="0"/>
              </a:rPr>
              <a:t> </a:t>
            </a:r>
            <a:br>
              <a:rPr lang="en-US" smtClean="0">
                <a:cs typeface="Arial" pitchFamily="34" charset="0"/>
              </a:rPr>
            </a:br>
            <a:r>
              <a:rPr lang="en-US" smtClean="0">
                <a:cs typeface="Arial" pitchFamily="34" charset="0"/>
              </a:rPr>
              <a:t>Village Homes demonstrated to all involved that development can work for people and the environment. It is a lasting tribute to the energy, wisdom and persistence of the Corbetts. It set a standard for new villages to match or equal. As the Corbetts say, "We do not view Village Homes as an ideal. We see it as a step in the right direction." We know much more know and can and should do much better today.</a:t>
            </a:r>
          </a:p>
          <a:p>
            <a:pPr eaLnBrk="1" hangingPunct="1">
              <a:spcBef>
                <a:spcPct val="0"/>
              </a:spcBef>
            </a:pPr>
            <a:endParaRPr lang="en-US" smtClean="0"/>
          </a:p>
        </p:txBody>
      </p:sp>
    </p:spTree>
    <p:extLst>
      <p:ext uri="{BB962C8B-B14F-4D97-AF65-F5344CB8AC3E}">
        <p14:creationId xmlns:p14="http://schemas.microsoft.com/office/powerpoint/2010/main" val="423139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dirty="0" smtClean="0"/>
              <a:t>Defined Center &amp; </a:t>
            </a:r>
            <a:br>
              <a:rPr lang="en-US" dirty="0" smtClean="0"/>
            </a:br>
            <a:r>
              <a:rPr lang="en-US" dirty="0" smtClean="0"/>
              <a:t>Edge</a:t>
            </a:r>
          </a:p>
          <a:p>
            <a:pPr marL="228600" indent="-228600"/>
            <a:r>
              <a:rPr lang="en-US" dirty="0" smtClean="0"/>
              <a:t>Compactness</a:t>
            </a:r>
          </a:p>
          <a:p>
            <a:pPr marL="228600" indent="-228600"/>
            <a:r>
              <a:rPr lang="en-US" dirty="0" smtClean="0"/>
              <a:t>Completeness</a:t>
            </a:r>
          </a:p>
          <a:p>
            <a:pPr marL="228600" indent="-228600"/>
            <a:r>
              <a:rPr lang="en-US" dirty="0" smtClean="0"/>
              <a:t>Connectedness</a:t>
            </a:r>
          </a:p>
          <a:p>
            <a:pPr marL="228600" indent="-228600"/>
            <a:r>
              <a:rPr lang="en-US" dirty="0" err="1" smtClean="0"/>
              <a:t>Biophilia</a:t>
            </a:r>
            <a:endParaRPr lang="en-US" dirty="0" smtClean="0"/>
          </a:p>
          <a:p>
            <a:pPr marL="228600" indent="-228600"/>
            <a:endParaRPr lang="en-US" dirty="0" smtClean="0"/>
          </a:p>
          <a:p>
            <a:pPr marL="228600" indent="-228600"/>
            <a:r>
              <a:rPr lang="en-US" dirty="0" smtClean="0"/>
              <a:t>High Performance</a:t>
            </a:r>
            <a:br>
              <a:rPr lang="en-US" dirty="0" smtClean="0"/>
            </a:br>
            <a:r>
              <a:rPr lang="en-US" dirty="0" smtClean="0"/>
              <a:t>Buildings &amp;</a:t>
            </a:r>
            <a:br>
              <a:rPr lang="en-US" dirty="0" smtClean="0"/>
            </a:br>
            <a:r>
              <a:rPr lang="en-US" dirty="0" smtClean="0"/>
              <a:t>Infrastructure</a:t>
            </a:r>
          </a:p>
          <a:p>
            <a:endParaRPr lang="en-US" dirty="0"/>
          </a:p>
        </p:txBody>
      </p:sp>
      <p:sp>
        <p:nvSpPr>
          <p:cNvPr id="4" name="Slide Number Placeholder 3"/>
          <p:cNvSpPr>
            <a:spLocks noGrp="1"/>
          </p:cNvSpPr>
          <p:nvPr>
            <p:ph type="sldNum" sz="quarter" idx="10"/>
          </p:nvPr>
        </p:nvSpPr>
        <p:spPr/>
        <p:txBody>
          <a:bodyPr/>
          <a:lstStyle/>
          <a:p>
            <a:fld id="{77C3B4D5-F773-4317-93D3-E311ACBF1CDE}" type="slidenum">
              <a:rPr lang="en-US" smtClean="0"/>
              <a:pPr/>
              <a:t>2</a:t>
            </a:fld>
            <a:endParaRPr lang="en-US"/>
          </a:p>
        </p:txBody>
      </p:sp>
    </p:spTree>
    <p:extLst>
      <p:ext uri="{BB962C8B-B14F-4D97-AF65-F5344CB8AC3E}">
        <p14:creationId xmlns:p14="http://schemas.microsoft.com/office/powerpoint/2010/main" val="65475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Intimate communities seldom have more than about 150 members. </a:t>
            </a:r>
            <a:r>
              <a:rPr lang="en-US" sz="1200" b="0" i="0" u="none" strike="noStrike" kern="1200" dirty="0" smtClean="0">
                <a:solidFill>
                  <a:schemeClr val="tx1"/>
                </a:solidFill>
                <a:effectLst/>
                <a:latin typeface="+mn-lt"/>
                <a:ea typeface="+mn-ea"/>
                <a:cs typeface="+mn-cs"/>
                <a:hlinkClick r:id="rId3" tooltip="Dunbar's number"/>
              </a:rPr>
              <a:t>Dunbar's number</a:t>
            </a:r>
            <a:r>
              <a:rPr lang="en-US" sz="1200" b="0" i="0" kern="1200" dirty="0" smtClean="0">
                <a:solidFill>
                  <a:schemeClr val="tx1"/>
                </a:solidFill>
                <a:effectLst/>
                <a:latin typeface="+mn-lt"/>
                <a:ea typeface="+mn-ea"/>
                <a:cs typeface="+mn-cs"/>
              </a:rPr>
              <a:t> is based on studies of social animals, which have shown a correlation between the typical frontal brain capacity the members of a species and the maximum size of the groups in which they live.</a:t>
            </a:r>
            <a:r>
              <a:rPr lang="en-US" sz="1200" b="0" i="0" u="none" strike="noStrike" kern="1200" baseline="30000" dirty="0" smtClean="0">
                <a:solidFill>
                  <a:schemeClr val="tx1"/>
                </a:solidFill>
                <a:effectLst/>
                <a:latin typeface="+mn-lt"/>
                <a:ea typeface="+mn-ea"/>
                <a:cs typeface="+mn-cs"/>
                <a:hlinkClick r:id="rId4"/>
              </a:rPr>
              <a:t>[3]</a:t>
            </a:r>
            <a:r>
              <a:rPr lang="en-US" sz="1200" b="0" i="0" kern="1200" dirty="0" smtClean="0">
                <a:solidFill>
                  <a:schemeClr val="tx1"/>
                </a:solidFill>
                <a:effectLst/>
                <a:latin typeface="+mn-lt"/>
                <a:ea typeface="+mn-ea"/>
                <a:cs typeface="+mn-cs"/>
              </a:rPr>
              <a:t> The number of relationships the human </a:t>
            </a:r>
            <a:r>
              <a:rPr lang="en-US" sz="1200" b="0" i="0" u="none" strike="noStrike" kern="1200" dirty="0" smtClean="0">
                <a:solidFill>
                  <a:schemeClr val="tx1"/>
                </a:solidFill>
                <a:effectLst/>
                <a:latin typeface="+mn-lt"/>
                <a:ea typeface="+mn-ea"/>
                <a:cs typeface="+mn-cs"/>
                <a:hlinkClick r:id="rId5" tooltip="Brain"/>
              </a:rPr>
              <a:t>brain</a:t>
            </a:r>
            <a:r>
              <a:rPr lang="en-US" sz="1200" b="0" i="0" kern="1200" dirty="0" smtClean="0">
                <a:solidFill>
                  <a:schemeClr val="tx1"/>
                </a:solidFill>
                <a:effectLst/>
                <a:latin typeface="+mn-lt"/>
                <a:ea typeface="+mn-ea"/>
                <a:cs typeface="+mn-cs"/>
              </a:rPr>
              <a:t> can handle is large but not unlimited. -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77C3B4D5-F773-4317-93D3-E311ACBF1CDE}" type="slidenum">
              <a:rPr lang="en-US" smtClean="0"/>
              <a:pPr/>
              <a:t>3</a:t>
            </a:fld>
            <a:endParaRPr lang="en-US"/>
          </a:p>
        </p:txBody>
      </p:sp>
    </p:spTree>
    <p:extLst>
      <p:ext uri="{BB962C8B-B14F-4D97-AF65-F5344CB8AC3E}">
        <p14:creationId xmlns:p14="http://schemas.microsoft.com/office/powerpoint/2010/main" val="3629334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Walkable yet enough people to support transit</a:t>
            </a:r>
          </a:p>
          <a:p>
            <a:pPr lvl="2"/>
            <a:r>
              <a:rPr lang="en-US" dirty="0" smtClean="0"/>
              <a:t>40 to 200 acres</a:t>
            </a:r>
          </a:p>
          <a:p>
            <a:pPr lvl="2"/>
            <a:r>
              <a:rPr lang="en-US" dirty="0" smtClean="0"/>
              <a:t>7 to 8 du/acre </a:t>
            </a:r>
          </a:p>
          <a:p>
            <a:pPr lvl="3"/>
            <a:r>
              <a:rPr lang="en-US" dirty="0" smtClean="0"/>
              <a:t>Suburbia = ~2</a:t>
            </a:r>
          </a:p>
          <a:p>
            <a:pPr lvl="1"/>
            <a:r>
              <a:rPr lang="en-US" dirty="0" smtClean="0"/>
              <a:t>Density supports</a:t>
            </a:r>
          </a:p>
          <a:p>
            <a:pPr lvl="2"/>
            <a:r>
              <a:rPr lang="en-US" dirty="0" smtClean="0"/>
              <a:t>Transit service</a:t>
            </a:r>
          </a:p>
          <a:p>
            <a:pPr lvl="2"/>
            <a:r>
              <a:rPr lang="en-US" dirty="0" smtClean="0"/>
              <a:t>Retail shops</a:t>
            </a:r>
          </a:p>
          <a:p>
            <a:pPr lvl="2"/>
            <a:r>
              <a:rPr lang="en-US" dirty="0" smtClean="0"/>
              <a:t>District energy </a:t>
            </a:r>
            <a:br>
              <a:rPr lang="en-US" dirty="0" smtClean="0"/>
            </a:br>
            <a:r>
              <a:rPr lang="en-US" dirty="0" smtClean="0"/>
              <a:t>system</a:t>
            </a:r>
          </a:p>
          <a:p>
            <a:pPr lvl="1"/>
            <a:r>
              <a:rPr lang="en-US" dirty="0" smtClean="0"/>
              <a:t>Density protects </a:t>
            </a:r>
          </a:p>
          <a:p>
            <a:pPr lvl="2"/>
            <a:r>
              <a:rPr lang="en-US" dirty="0" smtClean="0"/>
              <a:t>undeveloped &amp;</a:t>
            </a:r>
            <a:br>
              <a:rPr lang="en-US" dirty="0" smtClean="0"/>
            </a:br>
            <a:r>
              <a:rPr lang="en-US" dirty="0" smtClean="0"/>
              <a:t>sensitive lands</a:t>
            </a:r>
          </a:p>
          <a:p>
            <a:endParaRPr lang="en-US" dirty="0" smtClean="0"/>
          </a:p>
          <a:p>
            <a:r>
              <a:rPr lang="en-US" dirty="0" smtClean="0"/>
              <a:t>Density &gt; 7 or 8 dwellings/acre </a:t>
            </a:r>
          </a:p>
          <a:p>
            <a:pPr lvl="1"/>
            <a:r>
              <a:rPr lang="en-US" dirty="0" smtClean="0"/>
              <a:t>(Suburbia is ~2 dwellings/acre, not walkable)</a:t>
            </a:r>
          </a:p>
          <a:p>
            <a:r>
              <a:rPr lang="en-US" dirty="0" smtClean="0"/>
              <a:t>Achievable w/ spectrum of housing types</a:t>
            </a:r>
          </a:p>
          <a:p>
            <a:r>
              <a:rPr lang="en-US" dirty="0" smtClean="0"/>
              <a:t>Multifamily to large-lot detached single family</a:t>
            </a:r>
          </a:p>
          <a:p>
            <a:pPr lvl="1"/>
            <a:r>
              <a:rPr lang="en-US" dirty="0" smtClean="0"/>
              <a:t>Reduced building envelope of multifamily dwellings saves 30-35 % HVAC</a:t>
            </a:r>
          </a:p>
          <a:p>
            <a:pPr lvl="1"/>
            <a:r>
              <a:rPr lang="en-US" dirty="0" smtClean="0"/>
              <a:t>Center w/ apartments above stores</a:t>
            </a:r>
          </a:p>
          <a:p>
            <a:pPr lvl="2"/>
            <a:r>
              <a:rPr lang="en-US" dirty="0" smtClean="0"/>
              <a:t>“Built in” customers</a:t>
            </a:r>
          </a:p>
          <a:p>
            <a:pPr lvl="2"/>
            <a:r>
              <a:rPr lang="en-US" dirty="0" smtClean="0"/>
              <a:t>Walking replaces car trips</a:t>
            </a:r>
          </a:p>
          <a:p>
            <a:r>
              <a:rPr lang="en-US" dirty="0" smtClean="0"/>
              <a:t>District energy systems</a:t>
            </a:r>
          </a:p>
          <a:p>
            <a:r>
              <a:rPr lang="en-US" dirty="0" smtClean="0"/>
              <a:t>Less paved area / person</a:t>
            </a:r>
          </a:p>
          <a:p>
            <a:r>
              <a:rPr lang="en-US" dirty="0" smtClean="0"/>
              <a:t>Save natural areas</a:t>
            </a:r>
            <a:endParaRPr lang="en-US" dirty="0" smtClean="0"/>
          </a:p>
        </p:txBody>
      </p:sp>
      <p:sp>
        <p:nvSpPr>
          <p:cNvPr id="4" name="Slide Number Placeholder 3"/>
          <p:cNvSpPr>
            <a:spLocks noGrp="1"/>
          </p:cNvSpPr>
          <p:nvPr>
            <p:ph type="sldNum" sz="quarter" idx="10"/>
          </p:nvPr>
        </p:nvSpPr>
        <p:spPr/>
        <p:txBody>
          <a:bodyPr/>
          <a:lstStyle/>
          <a:p>
            <a:fld id="{77C3B4D5-F773-4317-93D3-E311ACBF1CDE}" type="slidenum">
              <a:rPr lang="en-US" smtClean="0"/>
              <a:pPr/>
              <a:t>4</a:t>
            </a:fld>
            <a:endParaRPr lang="en-US"/>
          </a:p>
        </p:txBody>
      </p:sp>
    </p:spTree>
    <p:extLst>
      <p:ext uri="{BB962C8B-B14F-4D97-AF65-F5344CB8AC3E}">
        <p14:creationId xmlns:p14="http://schemas.microsoft.com/office/powerpoint/2010/main" val="225116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 HU/acre</a:t>
            </a:r>
          </a:p>
          <a:p>
            <a:pPr lvl="1"/>
            <a:r>
              <a:rPr lang="en-US" dirty="0" smtClean="0"/>
              <a:t>~3.5 omitting </a:t>
            </a:r>
            <a:br>
              <a:rPr lang="en-US" dirty="0" smtClean="0"/>
            </a:br>
            <a:r>
              <a:rPr lang="en-US" dirty="0" smtClean="0"/>
              <a:t>parks &amp; woods</a:t>
            </a:r>
          </a:p>
          <a:p>
            <a:endParaRPr lang="en-US" dirty="0" smtClean="0"/>
          </a:p>
          <a:p>
            <a:r>
              <a:rPr lang="en-US" dirty="0" smtClean="0"/>
              <a:t>7 to 37 </a:t>
            </a:r>
            <a:br>
              <a:rPr lang="en-US" dirty="0" smtClean="0"/>
            </a:br>
            <a:r>
              <a:rPr lang="en-US" dirty="0" smtClean="0"/>
              <a:t>neighborhoods</a:t>
            </a:r>
          </a:p>
          <a:p>
            <a:endParaRPr lang="en-US" dirty="0"/>
          </a:p>
        </p:txBody>
      </p:sp>
      <p:sp>
        <p:nvSpPr>
          <p:cNvPr id="4" name="Slide Number Placeholder 3"/>
          <p:cNvSpPr>
            <a:spLocks noGrp="1"/>
          </p:cNvSpPr>
          <p:nvPr>
            <p:ph type="sldNum" sz="quarter" idx="10"/>
          </p:nvPr>
        </p:nvSpPr>
        <p:spPr/>
        <p:txBody>
          <a:bodyPr/>
          <a:lstStyle/>
          <a:p>
            <a:fld id="{77C3B4D5-F773-4317-93D3-E311ACBF1CDE}" type="slidenum">
              <a:rPr lang="en-US" smtClean="0"/>
              <a:pPr/>
              <a:t>5</a:t>
            </a:fld>
            <a:endParaRPr lang="en-US"/>
          </a:p>
        </p:txBody>
      </p:sp>
    </p:spTree>
    <p:extLst>
      <p:ext uri="{BB962C8B-B14F-4D97-AF65-F5344CB8AC3E}">
        <p14:creationId xmlns:p14="http://schemas.microsoft.com/office/powerpoint/2010/main" val="16001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6,639 housing units in 1.923 mi</a:t>
            </a:r>
            <a:r>
              <a:rPr lang="en-US" baseline="30000" dirty="0" smtClean="0"/>
              <a:t>2</a:t>
            </a:r>
            <a:r>
              <a:rPr lang="en-US" dirty="0" smtClean="0"/>
              <a:t> = 5.5 du/acre</a:t>
            </a:r>
          </a:p>
          <a:p>
            <a:endParaRPr lang="en-US" dirty="0"/>
          </a:p>
        </p:txBody>
      </p:sp>
      <p:sp>
        <p:nvSpPr>
          <p:cNvPr id="4" name="Slide Number Placeholder 3"/>
          <p:cNvSpPr>
            <a:spLocks noGrp="1"/>
          </p:cNvSpPr>
          <p:nvPr>
            <p:ph type="sldNum" sz="quarter" idx="10"/>
          </p:nvPr>
        </p:nvSpPr>
        <p:spPr/>
        <p:txBody>
          <a:bodyPr/>
          <a:lstStyle/>
          <a:p>
            <a:fld id="{77C3B4D5-F773-4317-93D3-E311ACBF1CDE}" type="slidenum">
              <a:rPr lang="en-US" smtClean="0"/>
              <a:pPr/>
              <a:t>6</a:t>
            </a:fld>
            <a:endParaRPr lang="en-US"/>
          </a:p>
        </p:txBody>
      </p:sp>
    </p:spTree>
    <p:extLst>
      <p:ext uri="{BB962C8B-B14F-4D97-AF65-F5344CB8AC3E}">
        <p14:creationId xmlns:p14="http://schemas.microsoft.com/office/powerpoint/2010/main" val="410313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Daily Needs</a:t>
            </a:r>
          </a:p>
          <a:p>
            <a:pPr lvl="1"/>
            <a:r>
              <a:rPr lang="en-US" dirty="0" smtClean="0"/>
              <a:t>Corner Store, Day Care, </a:t>
            </a:r>
            <a:r>
              <a:rPr lang="en-US" dirty="0" err="1" smtClean="0"/>
              <a:t>Newstand</a:t>
            </a:r>
            <a:r>
              <a:rPr lang="en-US" dirty="0" smtClean="0"/>
              <a:t>, </a:t>
            </a:r>
            <a:r>
              <a:rPr lang="en-US" dirty="0" err="1" smtClean="0"/>
              <a:t>Coffe</a:t>
            </a:r>
            <a:r>
              <a:rPr lang="en-US" dirty="0" smtClean="0"/>
              <a:t> Shop, Deli, Food Market, Transit Stop, Offices, Workshops</a:t>
            </a:r>
          </a:p>
          <a:p>
            <a:endParaRPr lang="en-US" dirty="0" smtClean="0"/>
          </a:p>
          <a:p>
            <a:r>
              <a:rPr lang="en-US" dirty="0" smtClean="0"/>
              <a:t>Lifetime Needs</a:t>
            </a:r>
          </a:p>
          <a:p>
            <a:pPr lvl="1"/>
            <a:r>
              <a:rPr lang="en-US" dirty="0" smtClean="0"/>
              <a:t>Starter Apartment, condominiums, starter home, larger home, assisted living facility, nursing home</a:t>
            </a:r>
          </a:p>
          <a:p>
            <a:r>
              <a:rPr lang="en-US" dirty="0" smtClean="0"/>
              <a:t>Goal – Walk to your life from youth to old-age</a:t>
            </a:r>
          </a:p>
          <a:p>
            <a:endParaRPr lang="en-US" dirty="0"/>
          </a:p>
        </p:txBody>
      </p:sp>
      <p:sp>
        <p:nvSpPr>
          <p:cNvPr id="4" name="Slide Number Placeholder 3"/>
          <p:cNvSpPr>
            <a:spLocks noGrp="1"/>
          </p:cNvSpPr>
          <p:nvPr>
            <p:ph type="sldNum" sz="quarter" idx="10"/>
          </p:nvPr>
        </p:nvSpPr>
        <p:spPr/>
        <p:txBody>
          <a:bodyPr/>
          <a:lstStyle/>
          <a:p>
            <a:fld id="{77C3B4D5-F773-4317-93D3-E311ACBF1CDE}" type="slidenum">
              <a:rPr lang="en-US" smtClean="0"/>
              <a:pPr/>
              <a:t>7</a:t>
            </a:fld>
            <a:endParaRPr lang="en-US"/>
          </a:p>
        </p:txBody>
      </p:sp>
    </p:spTree>
    <p:extLst>
      <p:ext uri="{BB962C8B-B14F-4D97-AF65-F5344CB8AC3E}">
        <p14:creationId xmlns:p14="http://schemas.microsoft.com/office/powerpoint/2010/main" val="319439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bike, wheelchair, drive opportunities</a:t>
            </a:r>
          </a:p>
          <a:p>
            <a:r>
              <a:rPr lang="en-US" dirty="0" smtClean="0"/>
              <a:t>Streets</a:t>
            </a:r>
          </a:p>
          <a:p>
            <a:pPr lvl="1"/>
            <a:r>
              <a:rPr lang="en-US" dirty="0" smtClean="0"/>
              <a:t>Grid (not Cul-de-sac)</a:t>
            </a:r>
          </a:p>
          <a:p>
            <a:pPr lvl="1"/>
            <a:r>
              <a:rPr lang="en-US" dirty="0" smtClean="0"/>
              <a:t>Sidewalks both sides</a:t>
            </a:r>
          </a:p>
          <a:p>
            <a:pPr lvl="1"/>
            <a:r>
              <a:rPr lang="en-US" dirty="0" smtClean="0"/>
              <a:t>Intersections </a:t>
            </a:r>
            <a:br>
              <a:rPr lang="en-US" dirty="0" smtClean="0"/>
            </a:br>
            <a:r>
              <a:rPr lang="en-US" dirty="0" smtClean="0"/>
              <a:t>&lt;300-400’ apart</a:t>
            </a:r>
          </a:p>
          <a:p>
            <a:pPr lvl="1"/>
            <a:r>
              <a:rPr lang="en-US" dirty="0" smtClean="0"/>
              <a:t>Narrow (2 lane)</a:t>
            </a:r>
          </a:p>
          <a:p>
            <a:r>
              <a:rPr lang="en-US" dirty="0" smtClean="0"/>
              <a:t>25-30 mph speed limits</a:t>
            </a:r>
          </a:p>
          <a:p>
            <a:pPr lvl="1"/>
            <a:r>
              <a:rPr lang="en-US" dirty="0" smtClean="0"/>
              <a:t>Safer and higher capacity</a:t>
            </a:r>
          </a:p>
          <a:p>
            <a:endParaRPr lang="en-US" dirty="0"/>
          </a:p>
        </p:txBody>
      </p:sp>
      <p:sp>
        <p:nvSpPr>
          <p:cNvPr id="4" name="Slide Number Placeholder 3"/>
          <p:cNvSpPr>
            <a:spLocks noGrp="1"/>
          </p:cNvSpPr>
          <p:nvPr>
            <p:ph type="sldNum" sz="quarter" idx="10"/>
          </p:nvPr>
        </p:nvSpPr>
        <p:spPr/>
        <p:txBody>
          <a:bodyPr/>
          <a:lstStyle/>
          <a:p>
            <a:fld id="{77C3B4D5-F773-4317-93D3-E311ACBF1CDE}" type="slidenum">
              <a:rPr lang="en-US" smtClean="0"/>
              <a:pPr/>
              <a:t>8</a:t>
            </a:fld>
            <a:endParaRPr lang="en-US"/>
          </a:p>
        </p:txBody>
      </p:sp>
    </p:spTree>
    <p:extLst>
      <p:ext uri="{BB962C8B-B14F-4D97-AF65-F5344CB8AC3E}">
        <p14:creationId xmlns:p14="http://schemas.microsoft.com/office/powerpoint/2010/main" val="4150868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Link neighborhoods with districts, etc.</a:t>
            </a:r>
          </a:p>
          <a:p>
            <a:r>
              <a:rPr lang="en-US" sz="2800" dirty="0" smtClean="0"/>
              <a:t>Public Transit must be</a:t>
            </a:r>
          </a:p>
          <a:p>
            <a:pPr lvl="1"/>
            <a:r>
              <a:rPr lang="en-US" sz="2400" dirty="0" smtClean="0"/>
              <a:t>Dependable to forgo autos</a:t>
            </a:r>
          </a:p>
          <a:p>
            <a:pPr lvl="1"/>
            <a:r>
              <a:rPr lang="en-US" sz="2400" dirty="0" smtClean="0"/>
              <a:t>Built along previous lines or with “widely spaced stops at nodes of concentrated development”</a:t>
            </a:r>
          </a:p>
          <a:p>
            <a:pPr lvl="1"/>
            <a:r>
              <a:rPr lang="en-US" sz="2000" dirty="0" smtClean="0"/>
              <a:t>Bus </a:t>
            </a:r>
            <a:r>
              <a:rPr lang="en-US" sz="2000" dirty="0" smtClean="0">
                <a:sym typeface="Symbol"/>
              </a:rPr>
              <a:t> </a:t>
            </a:r>
            <a:r>
              <a:rPr lang="en-US" sz="2000" dirty="0" smtClean="0"/>
              <a:t>~7-8 du/acre</a:t>
            </a:r>
          </a:p>
          <a:p>
            <a:pPr lvl="1"/>
            <a:r>
              <a:rPr lang="en-US" sz="2000" dirty="0" smtClean="0"/>
              <a:t>Trolley </a:t>
            </a:r>
            <a:r>
              <a:rPr lang="en-US" sz="2000" dirty="0" smtClean="0">
                <a:sym typeface="Symbol"/>
              </a:rPr>
              <a:t> </a:t>
            </a:r>
            <a:r>
              <a:rPr lang="en-US" sz="2000" dirty="0" smtClean="0"/>
              <a:t>~15-20</a:t>
            </a:r>
            <a:endParaRPr lang="en-US" sz="2400" dirty="0" smtClean="0"/>
          </a:p>
          <a:p>
            <a:r>
              <a:rPr lang="en-US" sz="2800" dirty="0" smtClean="0"/>
              <a:t>Utility Integration </a:t>
            </a:r>
            <a:br>
              <a:rPr lang="en-US" sz="2800" dirty="0" smtClean="0"/>
            </a:br>
            <a:r>
              <a:rPr lang="en-US" sz="2800" dirty="0" smtClean="0"/>
              <a:t>w/ Public Transit</a:t>
            </a:r>
            <a:endParaRPr lang="en-US" sz="2400" dirty="0" smtClean="0"/>
          </a:p>
          <a:p>
            <a:pPr lvl="1"/>
            <a:r>
              <a:rPr lang="en-US" sz="2400" dirty="0" smtClean="0"/>
              <a:t>Electric, gas, </a:t>
            </a:r>
            <a:br>
              <a:rPr lang="en-US" sz="2400" dirty="0" smtClean="0"/>
            </a:br>
            <a:r>
              <a:rPr lang="en-US" sz="2400" dirty="0" smtClean="0"/>
              <a:t>sewer, district </a:t>
            </a:r>
            <a:br>
              <a:rPr lang="en-US" sz="2400" dirty="0" smtClean="0"/>
            </a:br>
            <a:r>
              <a:rPr lang="en-US" sz="2400" dirty="0" smtClean="0"/>
              <a:t>heating/cooling, </a:t>
            </a:r>
            <a:br>
              <a:rPr lang="en-US" sz="2400" dirty="0" smtClean="0"/>
            </a:br>
            <a:r>
              <a:rPr lang="en-US" sz="2400" dirty="0" err="1" smtClean="0"/>
              <a:t>graywater</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77C3B4D5-F773-4317-93D3-E311ACBF1CDE}" type="slidenum">
              <a:rPr lang="en-US" smtClean="0"/>
              <a:pPr/>
              <a:t>9</a:t>
            </a:fld>
            <a:endParaRPr lang="en-US"/>
          </a:p>
        </p:txBody>
      </p:sp>
    </p:spTree>
    <p:extLst>
      <p:ext uri="{BB962C8B-B14F-4D97-AF65-F5344CB8AC3E}">
        <p14:creationId xmlns:p14="http://schemas.microsoft.com/office/powerpoint/2010/main" val="108664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Urbanism</a:t>
            </a:r>
            <a:endParaRPr lang="en-US" dirty="0"/>
          </a:p>
        </p:txBody>
      </p:sp>
      <p:sp>
        <p:nvSpPr>
          <p:cNvPr id="3" name="Content Placeholder 2"/>
          <p:cNvSpPr>
            <a:spLocks noGrp="1"/>
          </p:cNvSpPr>
          <p:nvPr>
            <p:ph idx="1"/>
          </p:nvPr>
        </p:nvSpPr>
        <p:spPr/>
        <p:txBody>
          <a:bodyPr>
            <a:normAutofit lnSpcReduction="10000"/>
          </a:bodyPr>
          <a:lstStyle/>
          <a:p>
            <a:r>
              <a:rPr lang="en-US" dirty="0" smtClean="0"/>
              <a:t>“…walkable and transit-served urbanism integrated with high-performance buildings and high-performance infrastructure.”</a:t>
            </a:r>
          </a:p>
          <a:p>
            <a:pPr lvl="1"/>
            <a:r>
              <a:rPr lang="en-US" dirty="0" smtClean="0"/>
              <a:t>Neighborhoods (</a:t>
            </a:r>
            <a:r>
              <a:rPr lang="en-US" dirty="0"/>
              <a:t>40 to 200 </a:t>
            </a:r>
            <a:r>
              <a:rPr lang="en-US" dirty="0" smtClean="0"/>
              <a:t>acres)</a:t>
            </a:r>
            <a:endParaRPr lang="en-US" dirty="0"/>
          </a:p>
          <a:p>
            <a:pPr lvl="2"/>
            <a:r>
              <a:rPr lang="en-US" dirty="0" smtClean="0"/>
              <a:t> </a:t>
            </a:r>
            <a:endParaRPr lang="en-US" dirty="0"/>
          </a:p>
          <a:p>
            <a:pPr lvl="1"/>
            <a:r>
              <a:rPr lang="en-US" dirty="0"/>
              <a:t>Districts</a:t>
            </a:r>
          </a:p>
          <a:p>
            <a:pPr lvl="2"/>
            <a:r>
              <a:rPr lang="en-US" dirty="0" smtClean="0"/>
              <a:t> </a:t>
            </a:r>
            <a:endParaRPr lang="en-US" dirty="0"/>
          </a:p>
          <a:p>
            <a:pPr lvl="1"/>
            <a:r>
              <a:rPr lang="en-US" dirty="0"/>
              <a:t>Corridors</a:t>
            </a:r>
          </a:p>
          <a:p>
            <a:pPr lvl="2"/>
            <a:r>
              <a:rPr lang="en-US" dirty="0" smtClean="0"/>
              <a:t> </a:t>
            </a:r>
            <a:endParaRPr lang="en-US" dirty="0"/>
          </a:p>
          <a:p>
            <a:pPr lvl="2"/>
            <a:r>
              <a:rPr lang="en-US" dirty="0" smtClean="0"/>
              <a:t> </a:t>
            </a:r>
            <a:endParaRPr lang="en-US" dirty="0"/>
          </a:p>
        </p:txBody>
      </p:sp>
      <p:sp>
        <p:nvSpPr>
          <p:cNvPr id="4" name="TextBox 6"/>
          <p:cNvSpPr txBox="1"/>
          <p:nvPr/>
        </p:nvSpPr>
        <p:spPr>
          <a:xfrm>
            <a:off x="0" y="6488668"/>
            <a:ext cx="10761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Farr 2008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err="1" smtClean="0"/>
              <a:t>Biophilia</a:t>
            </a:r>
            <a:endParaRPr lang="en-US" dirty="0"/>
          </a:p>
        </p:txBody>
      </p:sp>
      <p:sp>
        <p:nvSpPr>
          <p:cNvPr id="3" name="Content Placeholder 2"/>
          <p:cNvSpPr>
            <a:spLocks noGrp="1"/>
          </p:cNvSpPr>
          <p:nvPr>
            <p:ph idx="1"/>
          </p:nvPr>
        </p:nvSpPr>
        <p:spPr>
          <a:xfrm>
            <a:off x="457200" y="762000"/>
            <a:ext cx="8229600" cy="5364163"/>
          </a:xfrm>
        </p:spPr>
        <p:txBody>
          <a:bodyPr>
            <a:normAutofit lnSpcReduction="10000"/>
          </a:bodyPr>
          <a:lstStyle/>
          <a:p>
            <a:r>
              <a:rPr lang="en-US" dirty="0" smtClean="0"/>
              <a:t>Connect w/nature</a:t>
            </a:r>
          </a:p>
          <a:p>
            <a:pPr lvl="1"/>
            <a:r>
              <a:rPr lang="en-US" dirty="0" smtClean="0"/>
              <a:t> </a:t>
            </a:r>
            <a:endParaRPr lang="en-US" dirty="0" smtClean="0"/>
          </a:p>
          <a:p>
            <a:pPr lvl="1"/>
            <a:r>
              <a:rPr lang="en-US" dirty="0" smtClean="0"/>
              <a:t> </a:t>
            </a:r>
            <a:endParaRPr lang="en-US" dirty="0" smtClean="0"/>
          </a:p>
          <a:p>
            <a:pPr lvl="1"/>
            <a:r>
              <a:rPr lang="en-US" dirty="0" smtClean="0"/>
              <a:t> </a:t>
            </a:r>
            <a:endParaRPr lang="en-US" dirty="0" smtClean="0"/>
          </a:p>
          <a:p>
            <a:pPr lvl="1"/>
            <a:r>
              <a:rPr lang="en-US" dirty="0" smtClean="0"/>
              <a:t> </a:t>
            </a:r>
            <a:endParaRPr lang="en-US" dirty="0" smtClean="0"/>
          </a:p>
          <a:p>
            <a:r>
              <a:rPr lang="en-US" dirty="0" smtClean="0"/>
              <a:t>Make natural resource </a:t>
            </a:r>
            <a:br>
              <a:rPr lang="en-US" dirty="0" smtClean="0"/>
            </a:br>
            <a:r>
              <a:rPr lang="en-US" dirty="0" smtClean="0"/>
              <a:t>flows visible</a:t>
            </a:r>
          </a:p>
          <a:p>
            <a:pPr lvl="1"/>
            <a:r>
              <a:rPr lang="en-US" dirty="0" smtClean="0"/>
              <a:t>Feedback on our effects</a:t>
            </a:r>
          </a:p>
          <a:p>
            <a:r>
              <a:rPr lang="en-US" dirty="0" smtClean="0"/>
              <a:t>Support nonhuman </a:t>
            </a:r>
            <a:br>
              <a:rPr lang="en-US" dirty="0" smtClean="0"/>
            </a:br>
            <a:r>
              <a:rPr lang="en-US" dirty="0" smtClean="0"/>
              <a:t>species located near </a:t>
            </a:r>
            <a:br>
              <a:rPr lang="en-US" dirty="0" smtClean="0"/>
            </a:br>
            <a:r>
              <a:rPr lang="en-US" dirty="0" smtClean="0"/>
              <a:t>human communities</a:t>
            </a:r>
            <a:endParaRPr lang="en-US" dirty="0"/>
          </a:p>
        </p:txBody>
      </p:sp>
      <p:pic>
        <p:nvPicPr>
          <p:cNvPr id="12292" name="Picture 4" descr="http://sphotos-a.xx.fbcdn.net/hphotos-ash3/c34.0.403.403/p403x403/19101_10151412751641983_1650325774_n.jpg"/>
          <p:cNvPicPr>
            <a:picLocks noChangeAspect="1" noChangeArrowheads="1"/>
          </p:cNvPicPr>
          <p:nvPr/>
        </p:nvPicPr>
        <p:blipFill>
          <a:blip r:embed="rId3" cstate="print"/>
          <a:srcRect/>
          <a:stretch>
            <a:fillRect/>
          </a:stretch>
        </p:blipFill>
        <p:spPr bwMode="auto">
          <a:xfrm>
            <a:off x="5105400" y="2590800"/>
            <a:ext cx="3838575" cy="3838576"/>
          </a:xfrm>
          <a:prstGeom prst="rect">
            <a:avLst/>
          </a:prstGeom>
          <a:noFill/>
        </p:spPr>
      </p:pic>
      <p:sp>
        <p:nvSpPr>
          <p:cNvPr id="6" name="Rectangle 5"/>
          <p:cNvSpPr/>
          <p:nvPr/>
        </p:nvSpPr>
        <p:spPr>
          <a:xfrm>
            <a:off x="6622442" y="6488668"/>
            <a:ext cx="2321533" cy="369332"/>
          </a:xfrm>
          <a:prstGeom prst="rect">
            <a:avLst/>
          </a:prstGeom>
        </p:spPr>
        <p:txBody>
          <a:bodyPr wrap="none">
            <a:spAutoFit/>
          </a:bodyPr>
          <a:lstStyle/>
          <a:p>
            <a:r>
              <a:rPr lang="en-US" dirty="0" smtClean="0"/>
              <a:t>sphotos-a.xx.fbcdn.net</a:t>
            </a:r>
            <a:endParaRPr lang="en-US" dirty="0"/>
          </a:p>
        </p:txBody>
      </p:sp>
      <p:sp>
        <p:nvSpPr>
          <p:cNvPr id="7" name="TextBox 6"/>
          <p:cNvSpPr txBox="1"/>
          <p:nvPr/>
        </p:nvSpPr>
        <p:spPr>
          <a:xfrm>
            <a:off x="0" y="6486882"/>
            <a:ext cx="10761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Farr 2008</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Performance Infrastructure</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Goals</a:t>
            </a:r>
          </a:p>
          <a:p>
            <a:pPr lvl="1"/>
            <a:r>
              <a:rPr lang="en-US" dirty="0" smtClean="0"/>
              <a:t>Reduce Overall Costs</a:t>
            </a:r>
          </a:p>
          <a:p>
            <a:pPr lvl="1"/>
            <a:r>
              <a:rPr lang="en-US" dirty="0" smtClean="0"/>
              <a:t>Preserve Natural Spaces</a:t>
            </a:r>
          </a:p>
          <a:p>
            <a:r>
              <a:rPr lang="en-US" dirty="0" smtClean="0"/>
              <a:t>High Density Neighborhoods </a:t>
            </a:r>
          </a:p>
          <a:p>
            <a:pPr lvl="1"/>
            <a:r>
              <a:rPr lang="en-US" dirty="0" smtClean="0"/>
              <a:t>Shorter distances - utilities, </a:t>
            </a:r>
            <a:br>
              <a:rPr lang="en-US" dirty="0" smtClean="0"/>
            </a:br>
            <a:r>
              <a:rPr lang="en-US" dirty="0" smtClean="0"/>
              <a:t>roads, …</a:t>
            </a:r>
          </a:p>
          <a:p>
            <a:pPr lvl="1"/>
            <a:r>
              <a:rPr lang="en-US" dirty="0" smtClean="0"/>
              <a:t>More efficient public transit</a:t>
            </a:r>
          </a:p>
          <a:p>
            <a:r>
              <a:rPr lang="en-US" dirty="0" smtClean="0"/>
              <a:t>Examples</a:t>
            </a:r>
          </a:p>
          <a:p>
            <a:pPr lvl="1"/>
            <a:r>
              <a:rPr lang="en-US" dirty="0" smtClean="0"/>
              <a:t>Reduce Urban Heat Island </a:t>
            </a:r>
            <a:br>
              <a:rPr lang="en-US" dirty="0" smtClean="0"/>
            </a:br>
            <a:r>
              <a:rPr lang="en-US" dirty="0" smtClean="0"/>
              <a:t>Effect</a:t>
            </a:r>
          </a:p>
          <a:p>
            <a:pPr lvl="1"/>
            <a:r>
              <a:rPr lang="en-US" dirty="0" smtClean="0"/>
              <a:t>Stormwater Filtration</a:t>
            </a:r>
          </a:p>
          <a:p>
            <a:pPr lvl="1"/>
            <a:r>
              <a:rPr lang="en-US" dirty="0" smtClean="0"/>
              <a:t>Recycled &amp; Local Content</a:t>
            </a:r>
          </a:p>
          <a:p>
            <a:pPr lvl="1"/>
            <a:r>
              <a:rPr lang="en-US" dirty="0" smtClean="0"/>
              <a:t>Long Lasting Road Surfaces</a:t>
            </a:r>
          </a:p>
          <a:p>
            <a:pPr lvl="1"/>
            <a:r>
              <a:rPr lang="en-US" dirty="0" smtClean="0"/>
              <a:t>District Heating &amp; Cooling</a:t>
            </a:r>
          </a:p>
        </p:txBody>
      </p:sp>
      <p:sp>
        <p:nvSpPr>
          <p:cNvPr id="5" name="Rectangle 4"/>
          <p:cNvSpPr/>
          <p:nvPr/>
        </p:nvSpPr>
        <p:spPr>
          <a:xfrm>
            <a:off x="6762514" y="0"/>
            <a:ext cx="2381486" cy="369332"/>
          </a:xfrm>
          <a:prstGeom prst="rect">
            <a:avLst/>
          </a:prstGeom>
        </p:spPr>
        <p:txBody>
          <a:bodyPr wrap="none">
            <a:spAutoFit/>
          </a:bodyPr>
          <a:lstStyle/>
          <a:p>
            <a:r>
              <a:rPr lang="en-US" dirty="0" smtClean="0"/>
              <a:t>www.ercshowcase.com</a:t>
            </a:r>
            <a:endParaRPr lang="en-US" dirty="0"/>
          </a:p>
        </p:txBody>
      </p:sp>
      <p:sp>
        <p:nvSpPr>
          <p:cNvPr id="7" name="Rectangle 6"/>
          <p:cNvSpPr/>
          <p:nvPr/>
        </p:nvSpPr>
        <p:spPr>
          <a:xfrm>
            <a:off x="5562600" y="6488668"/>
            <a:ext cx="3461332" cy="369332"/>
          </a:xfrm>
          <a:prstGeom prst="rect">
            <a:avLst/>
          </a:prstGeom>
        </p:spPr>
        <p:txBody>
          <a:bodyPr wrap="none">
            <a:spAutoFit/>
          </a:bodyPr>
          <a:lstStyle/>
          <a:p>
            <a:r>
              <a:rPr lang="en-US" dirty="0" smtClean="0"/>
              <a:t>www.internationalwastewater.com</a:t>
            </a:r>
            <a:endParaRPr lang="en-US" dirty="0"/>
          </a:p>
        </p:txBody>
      </p:sp>
      <p:sp>
        <p:nvSpPr>
          <p:cNvPr id="8" name="TextBox 6"/>
          <p:cNvSpPr txBox="1"/>
          <p:nvPr/>
        </p:nvSpPr>
        <p:spPr>
          <a:xfrm>
            <a:off x="0" y="6486882"/>
            <a:ext cx="10761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Farr 2008</a:t>
            </a:r>
            <a:endParaRPr lang="en-US" dirty="0"/>
          </a:p>
        </p:txBody>
      </p:sp>
      <p:pic>
        <p:nvPicPr>
          <p:cNvPr id="4098" name="Picture 2" descr="C:\Users\everett\Desktop\Pictur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832" y="1140182"/>
            <a:ext cx="4127500" cy="5346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High Performance Buildings</a:t>
            </a:r>
            <a:endParaRPr lang="en-US" dirty="0"/>
          </a:p>
        </p:txBody>
      </p:sp>
      <p:sp>
        <p:nvSpPr>
          <p:cNvPr id="3" name="Content Placeholder 2"/>
          <p:cNvSpPr>
            <a:spLocks noGrp="1"/>
          </p:cNvSpPr>
          <p:nvPr>
            <p:ph idx="1"/>
          </p:nvPr>
        </p:nvSpPr>
        <p:spPr>
          <a:xfrm>
            <a:off x="457200" y="1066800"/>
            <a:ext cx="8382000" cy="4525963"/>
          </a:xfrm>
        </p:spPr>
        <p:txBody>
          <a:bodyPr/>
          <a:lstStyle/>
          <a:p>
            <a:r>
              <a:rPr lang="en-US" dirty="0" smtClean="0"/>
              <a:t>LEEDS – 25 – 30 % more energy efficient</a:t>
            </a:r>
          </a:p>
          <a:p>
            <a:r>
              <a:rPr lang="en-US" dirty="0" smtClean="0"/>
              <a:t>Reductions per capita, NOT per square foot</a:t>
            </a:r>
          </a:p>
          <a:p>
            <a:r>
              <a:rPr lang="en-US" dirty="0" smtClean="0"/>
              <a:t>Multi-family dwellings inherently more efficient</a:t>
            </a:r>
            <a:endParaRPr lang="en-US" dirty="0"/>
          </a:p>
        </p:txBody>
      </p:sp>
      <p:pic>
        <p:nvPicPr>
          <p:cNvPr id="10244" name="Picture 4" descr="http://www.jessestuttsinc.com/images/nasa_leeds.jpg"/>
          <p:cNvPicPr>
            <a:picLocks noChangeAspect="1" noChangeArrowheads="1"/>
          </p:cNvPicPr>
          <p:nvPr/>
        </p:nvPicPr>
        <p:blipFill>
          <a:blip r:embed="rId2" cstate="print"/>
          <a:srcRect/>
          <a:stretch>
            <a:fillRect/>
          </a:stretch>
        </p:blipFill>
        <p:spPr bwMode="auto">
          <a:xfrm>
            <a:off x="4267200" y="3048000"/>
            <a:ext cx="4467225" cy="3344807"/>
          </a:xfrm>
          <a:prstGeom prst="rect">
            <a:avLst/>
          </a:prstGeom>
          <a:noFill/>
        </p:spPr>
      </p:pic>
      <p:sp>
        <p:nvSpPr>
          <p:cNvPr id="6" name="Rectangle 5"/>
          <p:cNvSpPr/>
          <p:nvPr/>
        </p:nvSpPr>
        <p:spPr>
          <a:xfrm>
            <a:off x="538064" y="3304937"/>
            <a:ext cx="3505200" cy="2585323"/>
          </a:xfrm>
          <a:prstGeom prst="rect">
            <a:avLst/>
          </a:prstGeom>
        </p:spPr>
        <p:txBody>
          <a:bodyPr wrap="square">
            <a:spAutoFit/>
          </a:bodyPr>
          <a:lstStyle/>
          <a:p>
            <a:r>
              <a:rPr lang="en-US" b="1" dirty="0" smtClean="0"/>
              <a:t>Marshall Space Flight Center NASA</a:t>
            </a:r>
          </a:p>
          <a:p>
            <a:r>
              <a:rPr lang="en-US" b="1" dirty="0" smtClean="0"/>
              <a:t> </a:t>
            </a:r>
            <a:r>
              <a:rPr lang="en-US" dirty="0" smtClean="0"/>
              <a:t>Solar power parking lot lights, Auto dimming / Light harvesting this building meets silver level requirements for Leeds building standards.</a:t>
            </a:r>
          </a:p>
          <a:p>
            <a:r>
              <a:rPr lang="en-US" dirty="0" smtClean="0"/>
              <a:t/>
            </a:r>
            <a:br>
              <a:rPr lang="en-US" dirty="0" smtClean="0"/>
            </a:br>
            <a:r>
              <a:rPr lang="en-US" dirty="0" smtClean="0"/>
              <a:t/>
            </a:r>
            <a:br>
              <a:rPr lang="en-US" dirty="0" smtClean="0"/>
            </a:br>
            <a:endParaRPr lang="en-US" dirty="0"/>
          </a:p>
        </p:txBody>
      </p:sp>
      <p:sp>
        <p:nvSpPr>
          <p:cNvPr id="7" name="TextBox 6"/>
          <p:cNvSpPr txBox="1"/>
          <p:nvPr/>
        </p:nvSpPr>
        <p:spPr>
          <a:xfrm>
            <a:off x="0" y="6486882"/>
            <a:ext cx="10761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Farr 2008</a:t>
            </a:r>
            <a:endParaRPr lang="en-US" dirty="0"/>
          </a:p>
        </p:txBody>
      </p:sp>
      <p:sp>
        <p:nvSpPr>
          <p:cNvPr id="4" name="Rectangle 3"/>
          <p:cNvSpPr/>
          <p:nvPr/>
        </p:nvSpPr>
        <p:spPr>
          <a:xfrm>
            <a:off x="6705600" y="6511528"/>
            <a:ext cx="2448234" cy="369332"/>
          </a:xfrm>
          <a:prstGeom prst="rect">
            <a:avLst/>
          </a:prstGeom>
        </p:spPr>
        <p:txBody>
          <a:bodyPr wrap="none">
            <a:spAutoFit/>
          </a:bodyPr>
          <a:lstStyle/>
          <a:p>
            <a:r>
              <a:rPr lang="en-US" dirty="0"/>
              <a:t>www.jessestuttsinc.com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Design</a:t>
            </a:r>
            <a:endParaRPr lang="en-US" dirty="0"/>
          </a:p>
        </p:txBody>
      </p:sp>
      <p:sp>
        <p:nvSpPr>
          <p:cNvPr id="3" name="Content Placeholder 2"/>
          <p:cNvSpPr>
            <a:spLocks noGrp="1"/>
          </p:cNvSpPr>
          <p:nvPr>
            <p:ph idx="1"/>
          </p:nvPr>
        </p:nvSpPr>
        <p:spPr/>
        <p:txBody>
          <a:bodyPr/>
          <a:lstStyle/>
          <a:p>
            <a:r>
              <a:rPr lang="en-US" dirty="0" smtClean="0"/>
              <a:t>Neighborhood as system</a:t>
            </a:r>
          </a:p>
          <a:p>
            <a:pPr lvl="1"/>
            <a:r>
              <a:rPr lang="en-US" dirty="0" smtClean="0"/>
              <a:t>More efficient buildings, smaller utility system</a:t>
            </a:r>
          </a:p>
          <a:p>
            <a:pPr lvl="1"/>
            <a:r>
              <a:rPr lang="en-US" dirty="0" smtClean="0"/>
              <a:t>More public transit, fewer parking spaces needed</a:t>
            </a:r>
          </a:p>
          <a:p>
            <a:pPr lvl="1"/>
            <a:r>
              <a:rPr lang="en-US" dirty="0" smtClean="0"/>
              <a:t>Street grid means fewer miles driven</a:t>
            </a:r>
          </a:p>
          <a:p>
            <a:r>
              <a:rPr lang="en-US" dirty="0" smtClean="0"/>
              <a:t>Building as system</a:t>
            </a:r>
          </a:p>
          <a:p>
            <a:pPr lvl="1"/>
            <a:r>
              <a:rPr lang="en-US" dirty="0" smtClean="0"/>
              <a:t>Improve envelope and reduce HVAC needs</a:t>
            </a:r>
            <a:endParaRPr lang="en-US" dirty="0"/>
          </a:p>
        </p:txBody>
      </p:sp>
      <p:sp>
        <p:nvSpPr>
          <p:cNvPr id="4" name="TextBox 3"/>
          <p:cNvSpPr txBox="1"/>
          <p:nvPr/>
        </p:nvSpPr>
        <p:spPr>
          <a:xfrm>
            <a:off x="0" y="6486882"/>
            <a:ext cx="10761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Farr 2008</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7868"/>
            <a:ext cx="2076734" cy="461665"/>
          </a:xfrm>
          <a:prstGeom prst="rect">
            <a:avLst/>
          </a:prstGeom>
        </p:spPr>
        <p:txBody>
          <a:bodyPr wrap="square">
            <a:spAutoFit/>
          </a:bodyPr>
          <a:lstStyle/>
          <a:p>
            <a:pPr marL="228600" indent="-228600"/>
            <a:r>
              <a:rPr lang="en-US" sz="2400" dirty="0" smtClean="0">
                <a:solidFill>
                  <a:srgbClr val="FF0000"/>
                </a:solidFill>
              </a:rPr>
              <a:t>Connectedness</a:t>
            </a:r>
            <a:endParaRPr lang="en-US" dirty="0" smtClean="0">
              <a:solidFill>
                <a:srgbClr val="FF0000"/>
              </a:solidFill>
            </a:endParaRPr>
          </a:p>
        </p:txBody>
      </p:sp>
      <p:sp>
        <p:nvSpPr>
          <p:cNvPr id="5" name="Rectangle 4"/>
          <p:cNvSpPr/>
          <p:nvPr/>
        </p:nvSpPr>
        <p:spPr>
          <a:xfrm>
            <a:off x="3810000" y="6488668"/>
            <a:ext cx="1266693" cy="461665"/>
          </a:xfrm>
          <a:prstGeom prst="rect">
            <a:avLst/>
          </a:prstGeom>
        </p:spPr>
        <p:txBody>
          <a:bodyPr wrap="none">
            <a:spAutoFit/>
          </a:bodyPr>
          <a:lstStyle/>
          <a:p>
            <a:pPr marL="228600" indent="-228600"/>
            <a:r>
              <a:rPr lang="en-US" sz="2400" dirty="0" err="1" smtClean="0">
                <a:solidFill>
                  <a:srgbClr val="00B050"/>
                </a:solidFill>
              </a:rPr>
              <a:t>Biophilia</a:t>
            </a:r>
            <a:endParaRPr lang="en-US" dirty="0" smtClean="0">
              <a:solidFill>
                <a:srgbClr val="00B050"/>
              </a:solidFill>
            </a:endParaRPr>
          </a:p>
        </p:txBody>
      </p:sp>
      <p:sp>
        <p:nvSpPr>
          <p:cNvPr id="6" name="TextBox 5"/>
          <p:cNvSpPr txBox="1"/>
          <p:nvPr/>
        </p:nvSpPr>
        <p:spPr>
          <a:xfrm>
            <a:off x="5128165" y="0"/>
            <a:ext cx="4221669" cy="461665"/>
          </a:xfrm>
          <a:prstGeom prst="rect">
            <a:avLst/>
          </a:prstGeom>
          <a:noFill/>
        </p:spPr>
        <p:txBody>
          <a:bodyPr wrap="none" rtlCol="0">
            <a:spAutoFit/>
          </a:bodyPr>
          <a:lstStyle/>
          <a:p>
            <a:r>
              <a:rPr lang="en-US" sz="2400" dirty="0" smtClean="0">
                <a:solidFill>
                  <a:srgbClr val="0070C0"/>
                </a:solidFill>
              </a:rPr>
              <a:t>High Performance Infrastructure</a:t>
            </a:r>
            <a:endParaRPr lang="en-US" sz="2400" dirty="0">
              <a:solidFill>
                <a:srgbClr val="0070C0"/>
              </a:solidFill>
            </a:endParaRPr>
          </a:p>
        </p:txBody>
      </p:sp>
      <p:sp>
        <p:nvSpPr>
          <p:cNvPr id="10" name="Oval 9"/>
          <p:cNvSpPr/>
          <p:nvPr/>
        </p:nvSpPr>
        <p:spPr>
          <a:xfrm>
            <a:off x="-1752600" y="-1600200"/>
            <a:ext cx="7239000" cy="632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67000" y="-1600200"/>
            <a:ext cx="7239000" cy="6324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3" name="Oval 12"/>
          <p:cNvSpPr/>
          <p:nvPr/>
        </p:nvSpPr>
        <p:spPr>
          <a:xfrm>
            <a:off x="381000" y="1676400"/>
            <a:ext cx="7239000" cy="6324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steps to Sustainable Urbanism</a:t>
            </a:r>
            <a:endParaRPr lang="en-US" dirty="0"/>
          </a:p>
        </p:txBody>
      </p:sp>
      <p:sp>
        <p:nvSpPr>
          <p:cNvPr id="3" name="Content Placeholder 2"/>
          <p:cNvSpPr>
            <a:spLocks noGrp="1"/>
          </p:cNvSpPr>
          <p:nvPr>
            <p:ph idx="1"/>
          </p:nvPr>
        </p:nvSpPr>
        <p:spPr/>
        <p:txBody>
          <a:bodyPr/>
          <a:lstStyle/>
          <a:p>
            <a:r>
              <a:rPr lang="en-US" dirty="0" smtClean="0"/>
              <a:t>Weights and </a:t>
            </a:r>
            <a:r>
              <a:rPr lang="en-US" dirty="0"/>
              <a:t>Measures (Standards</a:t>
            </a:r>
            <a:r>
              <a:rPr lang="en-US" dirty="0" smtClean="0"/>
              <a:t>)</a:t>
            </a:r>
            <a:endParaRPr lang="en-US" dirty="0" smtClean="0"/>
          </a:p>
          <a:p>
            <a:endParaRPr lang="en-US" dirty="0" smtClean="0"/>
          </a:p>
          <a:p>
            <a:r>
              <a:rPr lang="en-US" dirty="0" smtClean="0"/>
              <a:t>Oil-Era </a:t>
            </a:r>
            <a:r>
              <a:rPr lang="en-US" dirty="0" smtClean="0"/>
              <a:t>Barriers</a:t>
            </a:r>
          </a:p>
          <a:p>
            <a:endParaRPr lang="en-US" dirty="0" smtClean="0"/>
          </a:p>
          <a:p>
            <a:r>
              <a:rPr lang="en-US" dirty="0" smtClean="0"/>
              <a:t>National Campaign</a:t>
            </a:r>
            <a:endParaRPr lang="en-US" dirty="0"/>
          </a:p>
        </p:txBody>
      </p:sp>
      <p:sp>
        <p:nvSpPr>
          <p:cNvPr id="4" name="TextBox 3"/>
          <p:cNvSpPr txBox="1"/>
          <p:nvPr/>
        </p:nvSpPr>
        <p:spPr>
          <a:xfrm>
            <a:off x="0" y="6486882"/>
            <a:ext cx="10761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Farr 2008</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Weights and Measures</a:t>
            </a:r>
            <a:endParaRPr lang="en-US" dirty="0"/>
          </a:p>
        </p:txBody>
      </p:sp>
      <p:sp>
        <p:nvSpPr>
          <p:cNvPr id="3" name="Content Placeholder 2"/>
          <p:cNvSpPr>
            <a:spLocks noGrp="1"/>
          </p:cNvSpPr>
          <p:nvPr>
            <p:ph idx="1"/>
          </p:nvPr>
        </p:nvSpPr>
        <p:spPr/>
        <p:txBody>
          <a:bodyPr/>
          <a:lstStyle/>
          <a:p>
            <a:r>
              <a:rPr lang="en-US" dirty="0" smtClean="0"/>
              <a:t>Pent up demand for Sustainable Urbanism can take off when recognizable standards are introduced</a:t>
            </a:r>
          </a:p>
          <a:p>
            <a:pPr lvl="1"/>
            <a:r>
              <a:rPr lang="en-US" dirty="0" smtClean="0"/>
              <a:t>LEED  for Neighborhood Development</a:t>
            </a:r>
          </a:p>
          <a:p>
            <a:pPr lvl="2"/>
            <a:r>
              <a:rPr lang="en-US" dirty="0" smtClean="0"/>
              <a:t>Where – Location (infill or redevelopment)</a:t>
            </a:r>
          </a:p>
          <a:p>
            <a:pPr lvl="2"/>
            <a:r>
              <a:rPr lang="en-US" dirty="0" smtClean="0"/>
              <a:t>What goes on – Mixed Use, Compact Development</a:t>
            </a:r>
          </a:p>
          <a:p>
            <a:pPr lvl="2"/>
            <a:r>
              <a:rPr lang="en-US" dirty="0" smtClean="0"/>
              <a:t>How it is built and managed – High Performance </a:t>
            </a:r>
            <a:endParaRPr lang="en-US" dirty="0"/>
          </a:p>
        </p:txBody>
      </p:sp>
      <p:sp>
        <p:nvSpPr>
          <p:cNvPr id="4" name="TextBox 3"/>
          <p:cNvSpPr txBox="1"/>
          <p:nvPr/>
        </p:nvSpPr>
        <p:spPr>
          <a:xfrm>
            <a:off x="0" y="6486882"/>
            <a:ext cx="10761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Farr 2008</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Oil-Era barriers</a:t>
            </a:r>
            <a:endParaRPr lang="en-US" dirty="0"/>
          </a:p>
        </p:txBody>
      </p:sp>
      <p:sp>
        <p:nvSpPr>
          <p:cNvPr id="3" name="Content Placeholder 2"/>
          <p:cNvSpPr>
            <a:spLocks noGrp="1"/>
          </p:cNvSpPr>
          <p:nvPr>
            <p:ph idx="1"/>
          </p:nvPr>
        </p:nvSpPr>
        <p:spPr/>
        <p:txBody>
          <a:bodyPr/>
          <a:lstStyle/>
          <a:p>
            <a:r>
              <a:rPr lang="en-US" dirty="0" smtClean="0"/>
              <a:t>Zoning &amp; Land-use Regulations</a:t>
            </a:r>
          </a:p>
          <a:p>
            <a:pPr lvl="1"/>
            <a:r>
              <a:rPr lang="en-US" dirty="0" smtClean="0"/>
              <a:t>Separate residential retail commercial zones</a:t>
            </a:r>
          </a:p>
          <a:p>
            <a:pPr lvl="1"/>
            <a:r>
              <a:rPr lang="en-US" dirty="0" smtClean="0"/>
              <a:t>Minimum (large) school parcel size</a:t>
            </a:r>
          </a:p>
          <a:p>
            <a:pPr lvl="1"/>
            <a:r>
              <a:rPr lang="en-US" dirty="0" smtClean="0"/>
              <a:t>Big box retailers</a:t>
            </a:r>
          </a:p>
          <a:p>
            <a:r>
              <a:rPr lang="en-US" dirty="0" smtClean="0"/>
              <a:t>Roadway Design Standards</a:t>
            </a:r>
          </a:p>
          <a:p>
            <a:pPr lvl="1"/>
            <a:r>
              <a:rPr lang="en-US" dirty="0" smtClean="0"/>
              <a:t>Encourage high speed long distance roads</a:t>
            </a:r>
          </a:p>
          <a:p>
            <a:r>
              <a:rPr lang="en-US" dirty="0" smtClean="0"/>
              <a:t>Incomplete Environmental Regulations</a:t>
            </a:r>
          </a:p>
          <a:p>
            <a:pPr lvl="1"/>
            <a:r>
              <a:rPr lang="en-US" dirty="0" smtClean="0"/>
              <a:t>Climate change and more</a:t>
            </a:r>
            <a:endParaRPr lang="en-US" dirty="0"/>
          </a:p>
        </p:txBody>
      </p:sp>
      <p:sp>
        <p:nvSpPr>
          <p:cNvPr id="4" name="TextBox 3"/>
          <p:cNvSpPr txBox="1"/>
          <p:nvPr/>
        </p:nvSpPr>
        <p:spPr>
          <a:xfrm>
            <a:off x="0" y="6486882"/>
            <a:ext cx="10761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Farr 2008</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National Campaign</a:t>
            </a:r>
            <a:endParaRPr lang="en-US" dirty="0"/>
          </a:p>
        </p:txBody>
      </p:sp>
      <p:sp>
        <p:nvSpPr>
          <p:cNvPr id="3" name="Content Placeholder 2"/>
          <p:cNvSpPr>
            <a:spLocks noGrp="1"/>
          </p:cNvSpPr>
          <p:nvPr>
            <p:ph idx="1"/>
          </p:nvPr>
        </p:nvSpPr>
        <p:spPr/>
        <p:txBody>
          <a:bodyPr>
            <a:normAutofit lnSpcReduction="10000"/>
          </a:bodyPr>
          <a:lstStyle/>
          <a:p>
            <a:r>
              <a:rPr lang="en-US" dirty="0" smtClean="0"/>
              <a:t>Better Technologies &amp; Sustainable Urbanism</a:t>
            </a:r>
          </a:p>
          <a:p>
            <a:pPr lvl="1"/>
            <a:r>
              <a:rPr lang="en-US" dirty="0" smtClean="0"/>
              <a:t>Technologies can be replaced over a decade</a:t>
            </a:r>
          </a:p>
          <a:p>
            <a:pPr lvl="1"/>
            <a:r>
              <a:rPr lang="en-US" dirty="0" smtClean="0"/>
              <a:t>Changes in land use take longer to implement</a:t>
            </a:r>
          </a:p>
          <a:p>
            <a:r>
              <a:rPr lang="en-US" dirty="0" smtClean="0"/>
              <a:t>Sell Sustainable Urbanism as an increase in quality of life, with benefits:</a:t>
            </a:r>
          </a:p>
          <a:p>
            <a:pPr lvl="1"/>
            <a:r>
              <a:rPr lang="en-US" dirty="0" smtClean="0"/>
              <a:t>Economic</a:t>
            </a:r>
          </a:p>
          <a:p>
            <a:pPr lvl="1"/>
            <a:r>
              <a:rPr lang="en-US" dirty="0" smtClean="0"/>
              <a:t>Health</a:t>
            </a:r>
          </a:p>
          <a:p>
            <a:pPr lvl="1"/>
            <a:r>
              <a:rPr lang="en-US" dirty="0" smtClean="0"/>
              <a:t>Environmental</a:t>
            </a:r>
          </a:p>
          <a:p>
            <a:r>
              <a:rPr lang="en-US" dirty="0" smtClean="0"/>
              <a:t>Leadership, Training &amp; </a:t>
            </a:r>
            <a:r>
              <a:rPr lang="en-US" smtClean="0"/>
              <a:t>Model Projects</a:t>
            </a:r>
            <a:endParaRPr lang="en-US" dirty="0"/>
          </a:p>
        </p:txBody>
      </p:sp>
      <p:sp>
        <p:nvSpPr>
          <p:cNvPr id="4" name="TextBox 3"/>
          <p:cNvSpPr txBox="1"/>
          <p:nvPr/>
        </p:nvSpPr>
        <p:spPr>
          <a:xfrm>
            <a:off x="0" y="6486882"/>
            <a:ext cx="10761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Farr 2008</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Davis, CA</a:t>
            </a:r>
          </a:p>
        </p:txBody>
      </p:sp>
      <p:sp>
        <p:nvSpPr>
          <p:cNvPr id="37891" name="Rectangle 3"/>
          <p:cNvSpPr>
            <a:spLocks noGrp="1" noChangeArrowheads="1"/>
          </p:cNvSpPr>
          <p:nvPr>
            <p:ph type="body" idx="1"/>
          </p:nvPr>
        </p:nvSpPr>
        <p:spPr/>
        <p:txBody>
          <a:bodyPr/>
          <a:lstStyle/>
          <a:p>
            <a:pPr eaLnBrk="1" hangingPunct="1">
              <a:lnSpc>
                <a:spcPct val="90000"/>
              </a:lnSpc>
            </a:pPr>
            <a:r>
              <a:rPr lang="en-US" sz="2400" dirty="0" smtClean="0">
                <a:cs typeface="Arial" pitchFamily="34" charset="0"/>
              </a:rPr>
              <a:t>“Village Homes” 1974, 60 acres </a:t>
            </a:r>
          </a:p>
          <a:p>
            <a:pPr lvl="1" eaLnBrk="1" hangingPunct="1">
              <a:lnSpc>
                <a:spcPct val="90000"/>
              </a:lnSpc>
            </a:pPr>
            <a:r>
              <a:rPr lang="en-US" sz="2000" dirty="0" smtClean="0">
                <a:cs typeface="Arial" pitchFamily="34" charset="0"/>
              </a:rPr>
              <a:t>Michael and Judy Corbett</a:t>
            </a:r>
          </a:p>
          <a:p>
            <a:pPr lvl="1" eaLnBrk="1" hangingPunct="1">
              <a:lnSpc>
                <a:spcPct val="90000"/>
              </a:lnSpc>
            </a:pPr>
            <a:r>
              <a:rPr lang="en-US" sz="2000" dirty="0" smtClean="0">
                <a:cs typeface="Arial" pitchFamily="34" charset="0"/>
              </a:rPr>
              <a:t>220 single family homes, 20 apartments, cooperative house</a:t>
            </a:r>
          </a:p>
          <a:p>
            <a:pPr eaLnBrk="1" hangingPunct="1">
              <a:lnSpc>
                <a:spcPct val="90000"/>
              </a:lnSpc>
            </a:pPr>
            <a:r>
              <a:rPr lang="en-US" sz="2400" dirty="0" smtClean="0">
                <a:cs typeface="Arial" pitchFamily="34" charset="0"/>
              </a:rPr>
              <a:t>Solar design features and solar hot water </a:t>
            </a:r>
          </a:p>
          <a:p>
            <a:pPr eaLnBrk="1" hangingPunct="1">
              <a:lnSpc>
                <a:spcPct val="90000"/>
              </a:lnSpc>
            </a:pPr>
            <a:r>
              <a:rPr lang="en-US" sz="2400" dirty="0" smtClean="0">
                <a:cs typeface="Arial" pitchFamily="34" charset="0"/>
              </a:rPr>
              <a:t>Community Focus </a:t>
            </a:r>
          </a:p>
          <a:p>
            <a:pPr lvl="1" eaLnBrk="1" hangingPunct="1">
              <a:lnSpc>
                <a:spcPct val="90000"/>
              </a:lnSpc>
            </a:pPr>
            <a:r>
              <a:rPr lang="en-US" sz="2000" dirty="0" smtClean="0">
                <a:cs typeface="Arial" pitchFamily="34" charset="0"/>
              </a:rPr>
              <a:t>Community center and </a:t>
            </a:r>
            <a:br>
              <a:rPr lang="en-US" sz="2000" dirty="0" smtClean="0">
                <a:cs typeface="Arial" pitchFamily="34" charset="0"/>
              </a:rPr>
            </a:br>
            <a:r>
              <a:rPr lang="en-US" sz="2000" dirty="0" smtClean="0">
                <a:cs typeface="Arial" pitchFamily="34" charset="0"/>
              </a:rPr>
              <a:t>common areas</a:t>
            </a:r>
          </a:p>
          <a:p>
            <a:pPr lvl="1" eaLnBrk="1" hangingPunct="1">
              <a:lnSpc>
                <a:spcPct val="90000"/>
              </a:lnSpc>
            </a:pPr>
            <a:r>
              <a:rPr lang="en-US" sz="2000" dirty="0" smtClean="0">
                <a:cs typeface="Arial" pitchFamily="34" charset="0"/>
              </a:rPr>
              <a:t>Shared ownership of </a:t>
            </a:r>
            <a:br>
              <a:rPr lang="en-US" sz="2000" dirty="0" smtClean="0">
                <a:cs typeface="Arial" pitchFamily="34" charset="0"/>
              </a:rPr>
            </a:br>
            <a:r>
              <a:rPr lang="en-US" sz="2000" dirty="0" smtClean="0">
                <a:cs typeface="Arial" pitchFamily="34" charset="0"/>
              </a:rPr>
              <a:t>common areas </a:t>
            </a:r>
          </a:p>
          <a:p>
            <a:pPr lvl="1" eaLnBrk="1" hangingPunct="1">
              <a:lnSpc>
                <a:spcPct val="90000"/>
              </a:lnSpc>
            </a:pPr>
            <a:r>
              <a:rPr lang="en-US" sz="2000" dirty="0" smtClean="0">
                <a:cs typeface="Arial" pitchFamily="34" charset="0"/>
              </a:rPr>
              <a:t>Community fruit and nut </a:t>
            </a:r>
            <a:br>
              <a:rPr lang="en-US" sz="2000" dirty="0" smtClean="0">
                <a:cs typeface="Arial" pitchFamily="34" charset="0"/>
              </a:rPr>
            </a:br>
            <a:r>
              <a:rPr lang="en-US" sz="2000" dirty="0" smtClean="0">
                <a:cs typeface="Arial" pitchFamily="34" charset="0"/>
              </a:rPr>
              <a:t>trees and vineyards, </a:t>
            </a:r>
          </a:p>
          <a:p>
            <a:pPr lvl="1" eaLnBrk="1" hangingPunct="1">
              <a:lnSpc>
                <a:spcPct val="90000"/>
              </a:lnSpc>
            </a:pPr>
            <a:r>
              <a:rPr lang="en-US" sz="2000" dirty="0" smtClean="0">
                <a:cs typeface="Arial" pitchFamily="34" charset="0"/>
              </a:rPr>
              <a:t>Bicycling and walking </a:t>
            </a:r>
            <a:br>
              <a:rPr lang="en-US" sz="2000" dirty="0" smtClean="0">
                <a:cs typeface="Arial" pitchFamily="34" charset="0"/>
              </a:rPr>
            </a:br>
            <a:r>
              <a:rPr lang="en-US" sz="2000" dirty="0" smtClean="0">
                <a:cs typeface="Arial" pitchFamily="34" charset="0"/>
              </a:rPr>
              <a:t>orientation </a:t>
            </a:r>
            <a:endParaRPr lang="en-US" sz="2000" dirty="0" smtClean="0"/>
          </a:p>
        </p:txBody>
      </p:sp>
      <p:sp>
        <p:nvSpPr>
          <p:cNvPr id="2" name="Rectangle 1"/>
          <p:cNvSpPr/>
          <p:nvPr/>
        </p:nvSpPr>
        <p:spPr>
          <a:xfrm>
            <a:off x="0" y="0"/>
            <a:ext cx="9113751" cy="338554"/>
          </a:xfrm>
          <a:prstGeom prst="rect">
            <a:avLst/>
          </a:prstGeom>
        </p:spPr>
        <p:txBody>
          <a:bodyPr wrap="square">
            <a:spAutoFit/>
          </a:bodyPr>
          <a:lstStyle/>
          <a:p>
            <a:r>
              <a:rPr lang="en-US" sz="1600" dirty="0" smtClean="0"/>
              <a:t>Francis, M. (2002) Village </a:t>
            </a:r>
            <a:r>
              <a:rPr lang="en-US" sz="1600" dirty="0"/>
              <a:t>Homes: A Case Study In Community </a:t>
            </a:r>
            <a:r>
              <a:rPr lang="en-US" sz="1600" dirty="0" smtClean="0"/>
              <a:t>Design, Landscape </a:t>
            </a:r>
            <a:r>
              <a:rPr lang="en-US" sz="1600" dirty="0"/>
              <a:t>Journal 21:1-02</a:t>
            </a:r>
          </a:p>
        </p:txBody>
      </p:sp>
      <p:sp>
        <p:nvSpPr>
          <p:cNvPr id="3" name="Rectangle 2"/>
          <p:cNvSpPr/>
          <p:nvPr/>
        </p:nvSpPr>
        <p:spPr>
          <a:xfrm>
            <a:off x="6513781" y="6488668"/>
            <a:ext cx="2401619" cy="369332"/>
          </a:xfrm>
          <a:prstGeom prst="rect">
            <a:avLst/>
          </a:prstGeom>
        </p:spPr>
        <p:txBody>
          <a:bodyPr wrap="none">
            <a:spAutoFit/>
          </a:bodyPr>
          <a:lstStyle/>
          <a:p>
            <a:r>
              <a:rPr lang="en-US" dirty="0"/>
              <a:t>www.ecocomposite.org</a:t>
            </a:r>
          </a:p>
        </p:txBody>
      </p:sp>
      <p:pic>
        <p:nvPicPr>
          <p:cNvPr id="5122" name="Picture 2" descr="C:\Users\everett\Desktop\Pictur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088" y="3262313"/>
            <a:ext cx="4722812" cy="302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pPr algn="l"/>
            <a:r>
              <a:rPr lang="en-US" dirty="0" smtClean="0"/>
              <a:t>Neighborhoods</a:t>
            </a:r>
            <a:endParaRPr lang="en-US" dirty="0"/>
          </a:p>
        </p:txBody>
      </p:sp>
      <p:sp>
        <p:nvSpPr>
          <p:cNvPr id="3" name="Content Placeholder 2"/>
          <p:cNvSpPr>
            <a:spLocks noGrp="1"/>
          </p:cNvSpPr>
          <p:nvPr>
            <p:ph idx="1"/>
          </p:nvPr>
        </p:nvSpPr>
        <p:spPr/>
        <p:txBody>
          <a:bodyPr>
            <a:normAutofit lnSpcReduction="10000"/>
          </a:bodyPr>
          <a:lstStyle/>
          <a:p>
            <a:pPr marL="228600" indent="-228600"/>
            <a:r>
              <a:rPr lang="en-US" dirty="0" smtClean="0"/>
              <a:t> </a:t>
            </a:r>
          </a:p>
          <a:p>
            <a:pPr marL="228600" indent="-228600"/>
            <a:endParaRPr lang="en-US" dirty="0" smtClean="0"/>
          </a:p>
          <a:p>
            <a:pPr marL="228600" indent="-228600"/>
            <a:r>
              <a:rPr lang="en-US" dirty="0" smtClean="0"/>
              <a:t> </a:t>
            </a:r>
            <a:endParaRPr lang="en-US" dirty="0" smtClean="0"/>
          </a:p>
          <a:p>
            <a:pPr marL="228600" indent="-228600"/>
            <a:r>
              <a:rPr lang="en-US" dirty="0" smtClean="0"/>
              <a:t> </a:t>
            </a:r>
            <a:endParaRPr lang="en-US" dirty="0" smtClean="0"/>
          </a:p>
          <a:p>
            <a:pPr marL="228600" indent="-228600"/>
            <a:r>
              <a:rPr lang="en-US" dirty="0" smtClean="0"/>
              <a:t> </a:t>
            </a:r>
            <a:endParaRPr lang="en-US" dirty="0" smtClean="0"/>
          </a:p>
          <a:p>
            <a:pPr marL="228600" indent="-228600"/>
            <a:r>
              <a:rPr lang="en-US" dirty="0" smtClean="0"/>
              <a:t> </a:t>
            </a:r>
            <a:endParaRPr lang="en-US" dirty="0" smtClean="0"/>
          </a:p>
          <a:p>
            <a:pPr marL="228600" indent="-228600"/>
            <a:endParaRPr lang="en-US" dirty="0" smtClean="0"/>
          </a:p>
          <a:p>
            <a:pPr marL="228600" indent="-228600"/>
            <a:r>
              <a:rPr lang="en-US" dirty="0" smtClean="0"/>
              <a:t> </a:t>
            </a:r>
            <a:endParaRPr lang="en-US" dirty="0" smtClean="0"/>
          </a:p>
          <a:p>
            <a:endParaRPr lang="en-US" dirty="0"/>
          </a:p>
        </p:txBody>
      </p:sp>
      <p:sp>
        <p:nvSpPr>
          <p:cNvPr id="4" name="Rectangle 3"/>
          <p:cNvSpPr/>
          <p:nvPr/>
        </p:nvSpPr>
        <p:spPr>
          <a:xfrm>
            <a:off x="7526634" y="6528727"/>
            <a:ext cx="1617366" cy="369332"/>
          </a:xfrm>
          <a:prstGeom prst="rect">
            <a:avLst/>
          </a:prstGeom>
        </p:spPr>
        <p:txBody>
          <a:bodyPr wrap="none">
            <a:spAutoFit/>
          </a:bodyPr>
          <a:lstStyle/>
          <a:p>
            <a:r>
              <a:rPr lang="en-US" dirty="0"/>
              <a:t>bettercities.net</a:t>
            </a:r>
          </a:p>
        </p:txBody>
      </p:sp>
      <p:sp>
        <p:nvSpPr>
          <p:cNvPr id="6" name="TextBox 6"/>
          <p:cNvSpPr txBox="1"/>
          <p:nvPr/>
        </p:nvSpPr>
        <p:spPr>
          <a:xfrm>
            <a:off x="0" y="6486882"/>
            <a:ext cx="10761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Farr 2008</a:t>
            </a:r>
            <a:endParaRPr lang="en-US" dirty="0"/>
          </a:p>
        </p:txBody>
      </p:sp>
      <p:pic>
        <p:nvPicPr>
          <p:cNvPr id="5" name="Picture 2" descr="C:\Users\everett\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289" y="12700"/>
            <a:ext cx="5178425" cy="6532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Davis, CA Study</a:t>
            </a:r>
          </a:p>
        </p:txBody>
      </p:sp>
      <p:sp>
        <p:nvSpPr>
          <p:cNvPr id="38915" name="Rectangle 3"/>
          <p:cNvSpPr>
            <a:spLocks noGrp="1" noChangeArrowheads="1"/>
          </p:cNvSpPr>
          <p:nvPr>
            <p:ph type="body" idx="1"/>
          </p:nvPr>
        </p:nvSpPr>
        <p:spPr/>
        <p:txBody>
          <a:bodyPr/>
          <a:lstStyle/>
          <a:p>
            <a:pPr eaLnBrk="1" hangingPunct="1">
              <a:lnSpc>
                <a:spcPct val="90000"/>
              </a:lnSpc>
            </a:pPr>
            <a:r>
              <a:rPr lang="en-US" sz="2800" smtClean="0">
                <a:cs typeface="Arial" pitchFamily="34" charset="0"/>
              </a:rPr>
              <a:t>Village Home resident </a:t>
            </a:r>
          </a:p>
          <a:p>
            <a:pPr lvl="1" eaLnBrk="1" hangingPunct="1">
              <a:lnSpc>
                <a:spcPct val="90000"/>
              </a:lnSpc>
            </a:pPr>
            <a:r>
              <a:rPr lang="en-US" sz="2400" smtClean="0">
                <a:cs typeface="Arial" pitchFamily="34" charset="0"/>
              </a:rPr>
              <a:t>knows 42 people in neighborhood (17 in control)</a:t>
            </a:r>
          </a:p>
          <a:p>
            <a:pPr lvl="1" eaLnBrk="1" hangingPunct="1">
              <a:lnSpc>
                <a:spcPct val="90000"/>
              </a:lnSpc>
            </a:pPr>
            <a:r>
              <a:rPr lang="en-US" sz="2400" smtClean="0">
                <a:cs typeface="Arial" pitchFamily="34" charset="0"/>
              </a:rPr>
              <a:t>identifies 4 of best friends in Village Homes (0.4 in control)</a:t>
            </a:r>
          </a:p>
          <a:p>
            <a:pPr eaLnBrk="1" hangingPunct="1">
              <a:lnSpc>
                <a:spcPct val="90000"/>
              </a:lnSpc>
            </a:pPr>
            <a:r>
              <a:rPr lang="en-US" sz="2800" smtClean="0">
                <a:cs typeface="Arial" pitchFamily="34" charset="0"/>
              </a:rPr>
              <a:t>Virtually no crime </a:t>
            </a:r>
          </a:p>
          <a:p>
            <a:pPr eaLnBrk="1" hangingPunct="1">
              <a:lnSpc>
                <a:spcPct val="90000"/>
              </a:lnSpc>
            </a:pPr>
            <a:r>
              <a:rPr lang="en-US" sz="2800" smtClean="0">
                <a:cs typeface="Arial" pitchFamily="34" charset="0"/>
              </a:rPr>
              <a:t>Density almost 2x surrounding areas</a:t>
            </a:r>
          </a:p>
          <a:p>
            <a:pPr lvl="1" eaLnBrk="1" hangingPunct="1">
              <a:lnSpc>
                <a:spcPct val="90000"/>
              </a:lnSpc>
            </a:pPr>
            <a:r>
              <a:rPr lang="en-US" sz="2400" smtClean="0">
                <a:cs typeface="Arial" pitchFamily="34" charset="0"/>
              </a:rPr>
              <a:t>Quality of life much higher</a:t>
            </a:r>
          </a:p>
          <a:p>
            <a:pPr lvl="1" eaLnBrk="1" hangingPunct="1">
              <a:lnSpc>
                <a:spcPct val="90000"/>
              </a:lnSpc>
            </a:pPr>
            <a:r>
              <a:rPr lang="en-US" sz="2400" smtClean="0">
                <a:cs typeface="Arial" pitchFamily="34" charset="0"/>
              </a:rPr>
              <a:t>Increased home value &amp; quicker home sales</a:t>
            </a:r>
          </a:p>
        </p:txBody>
      </p:sp>
      <p:sp>
        <p:nvSpPr>
          <p:cNvPr id="4" name="Rectangle 3"/>
          <p:cNvSpPr/>
          <p:nvPr/>
        </p:nvSpPr>
        <p:spPr>
          <a:xfrm>
            <a:off x="0" y="0"/>
            <a:ext cx="9113751" cy="338554"/>
          </a:xfrm>
          <a:prstGeom prst="rect">
            <a:avLst/>
          </a:prstGeom>
        </p:spPr>
        <p:txBody>
          <a:bodyPr wrap="square">
            <a:spAutoFit/>
          </a:bodyPr>
          <a:lstStyle/>
          <a:p>
            <a:r>
              <a:rPr lang="en-US" sz="1600" dirty="0" smtClean="0"/>
              <a:t>Francis, M. (2002) Village </a:t>
            </a:r>
            <a:r>
              <a:rPr lang="en-US" sz="1600" dirty="0"/>
              <a:t>Homes: A Case Study In Community </a:t>
            </a:r>
            <a:r>
              <a:rPr lang="en-US" sz="1600" dirty="0" smtClean="0"/>
              <a:t>Design, Landscape </a:t>
            </a:r>
            <a:r>
              <a:rPr lang="en-US" sz="1600" dirty="0"/>
              <a:t>Journal 21:1-02</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Urbanism Pillars</a:t>
            </a:r>
            <a:endParaRPr lang="en-US" dirty="0"/>
          </a:p>
        </p:txBody>
      </p:sp>
      <p:sp>
        <p:nvSpPr>
          <p:cNvPr id="3" name="Content Placeholder 2"/>
          <p:cNvSpPr>
            <a:spLocks noGrp="1"/>
          </p:cNvSpPr>
          <p:nvPr>
            <p:ph sz="half" idx="1"/>
          </p:nvPr>
        </p:nvSpPr>
        <p:spPr/>
        <p:txBody>
          <a:bodyPr>
            <a:normAutofit lnSpcReduction="10000"/>
          </a:bodyPr>
          <a:lstStyle/>
          <a:p>
            <a:pPr marL="228600" indent="-228600"/>
            <a:r>
              <a:rPr lang="en-US" dirty="0" smtClean="0"/>
              <a:t>Defined Center &amp; </a:t>
            </a:r>
            <a:br>
              <a:rPr lang="en-US" dirty="0" smtClean="0"/>
            </a:br>
            <a:r>
              <a:rPr lang="en-US" dirty="0" smtClean="0"/>
              <a:t>Edge</a:t>
            </a:r>
          </a:p>
          <a:p>
            <a:pPr marL="228600" indent="-228600"/>
            <a:r>
              <a:rPr lang="en-US" dirty="0" smtClean="0"/>
              <a:t>Compactness</a:t>
            </a:r>
          </a:p>
          <a:p>
            <a:pPr marL="228600" indent="-228600"/>
            <a:r>
              <a:rPr lang="en-US" dirty="0" smtClean="0"/>
              <a:t>Completeness</a:t>
            </a:r>
          </a:p>
          <a:p>
            <a:pPr marL="228600" indent="-228600"/>
            <a:r>
              <a:rPr lang="en-US" dirty="0" smtClean="0"/>
              <a:t>Connectedness</a:t>
            </a:r>
          </a:p>
          <a:p>
            <a:pPr marL="228600" indent="-228600"/>
            <a:r>
              <a:rPr lang="en-US" dirty="0" err="1" smtClean="0"/>
              <a:t>Biophilia</a:t>
            </a:r>
            <a:endParaRPr lang="en-US" dirty="0" smtClean="0"/>
          </a:p>
          <a:p>
            <a:pPr marL="228600" indent="-228600"/>
            <a:endParaRPr lang="en-US" dirty="0" smtClean="0"/>
          </a:p>
          <a:p>
            <a:pPr marL="228600" indent="-228600"/>
            <a:r>
              <a:rPr lang="en-US" dirty="0" smtClean="0"/>
              <a:t>High Performance</a:t>
            </a:r>
            <a:br>
              <a:rPr lang="en-US" dirty="0" smtClean="0"/>
            </a:br>
            <a:r>
              <a:rPr lang="en-US" dirty="0" smtClean="0"/>
              <a:t>Buildings &amp;</a:t>
            </a:r>
            <a:br>
              <a:rPr lang="en-US" dirty="0" smtClean="0"/>
            </a:br>
            <a:r>
              <a:rPr lang="en-US" dirty="0" smtClean="0"/>
              <a:t>Infrastructure</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Population</a:t>
            </a:r>
          </a:p>
          <a:p>
            <a:r>
              <a:rPr lang="en-US" dirty="0" smtClean="0"/>
              <a:t>Technology</a:t>
            </a:r>
          </a:p>
          <a:p>
            <a:r>
              <a:rPr lang="en-US" dirty="0" smtClean="0"/>
              <a:t>Life Style</a:t>
            </a:r>
          </a:p>
          <a:p>
            <a:r>
              <a:rPr lang="en-US" dirty="0" smtClean="0"/>
              <a:t>Environment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Center &amp; Edge</a:t>
            </a:r>
          </a:p>
        </p:txBody>
      </p:sp>
      <p:sp>
        <p:nvSpPr>
          <p:cNvPr id="3" name="Content Placeholder 2"/>
          <p:cNvSpPr>
            <a:spLocks noGrp="1"/>
          </p:cNvSpPr>
          <p:nvPr>
            <p:ph idx="1"/>
          </p:nvPr>
        </p:nvSpPr>
        <p:spPr/>
        <p:txBody>
          <a:bodyPr>
            <a:normAutofit/>
          </a:bodyPr>
          <a:lstStyle/>
          <a:p>
            <a:pPr lvl="1"/>
            <a:r>
              <a:rPr lang="en-US" dirty="0" smtClean="0"/>
              <a:t>Center – Market</a:t>
            </a:r>
          </a:p>
          <a:p>
            <a:pPr lvl="1"/>
            <a:r>
              <a:rPr lang="en-US" dirty="0" smtClean="0"/>
              <a:t>Edge / Boundary</a:t>
            </a:r>
          </a:p>
          <a:p>
            <a:pPr lvl="2"/>
            <a:r>
              <a:rPr lang="en-US" dirty="0"/>
              <a:t>S</a:t>
            </a:r>
            <a:r>
              <a:rPr lang="en-US" dirty="0" smtClean="0"/>
              <a:t>ense of responsibility</a:t>
            </a:r>
          </a:p>
          <a:p>
            <a:pPr lvl="3"/>
            <a:r>
              <a:rPr lang="en-US" dirty="0" smtClean="0"/>
              <a:t>Maintenance</a:t>
            </a:r>
          </a:p>
          <a:p>
            <a:pPr lvl="3"/>
            <a:r>
              <a:rPr lang="en-US" dirty="0" smtClean="0"/>
              <a:t>Local </a:t>
            </a:r>
            <a:r>
              <a:rPr lang="en-US" dirty="0" err="1" smtClean="0"/>
              <a:t>stormwater</a:t>
            </a:r>
            <a:r>
              <a:rPr lang="en-US" dirty="0" smtClean="0"/>
              <a:t> management</a:t>
            </a:r>
          </a:p>
          <a:p>
            <a:r>
              <a:rPr lang="en-US" dirty="0" smtClean="0"/>
              <a:t>Finite social network - Get recognized, meet friends on street</a:t>
            </a:r>
          </a:p>
          <a:p>
            <a:endParaRPr lang="en-US" sz="1600" dirty="0" smtClean="0"/>
          </a:p>
          <a:p>
            <a:endParaRPr lang="en-US" dirty="0"/>
          </a:p>
        </p:txBody>
      </p:sp>
      <p:sp>
        <p:nvSpPr>
          <p:cNvPr id="4" name="TextBox 6"/>
          <p:cNvSpPr txBox="1"/>
          <p:nvPr/>
        </p:nvSpPr>
        <p:spPr>
          <a:xfrm>
            <a:off x="0" y="6486882"/>
            <a:ext cx="10761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Farr 2008</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Compactness</a:t>
            </a:r>
            <a:endParaRPr lang="en-US" dirty="0"/>
          </a:p>
        </p:txBody>
      </p:sp>
      <p:sp>
        <p:nvSpPr>
          <p:cNvPr id="4" name="Content Placeholder 3"/>
          <p:cNvSpPr>
            <a:spLocks noGrp="1"/>
          </p:cNvSpPr>
          <p:nvPr>
            <p:ph idx="1"/>
          </p:nvPr>
        </p:nvSpPr>
        <p:spPr>
          <a:xfrm>
            <a:off x="228600" y="838200"/>
            <a:ext cx="8458200" cy="5287963"/>
          </a:xfrm>
        </p:spPr>
        <p:txBody>
          <a:bodyPr>
            <a:normAutofit/>
          </a:bodyPr>
          <a:lstStyle/>
          <a:p>
            <a:pPr lvl="1"/>
            <a:r>
              <a:rPr lang="en-US" dirty="0" smtClean="0"/>
              <a:t>Walkable yet enough people to support transit</a:t>
            </a:r>
          </a:p>
          <a:p>
            <a:pPr lvl="2"/>
            <a:r>
              <a:rPr lang="en-US" dirty="0" smtClean="0"/>
              <a:t>40  </a:t>
            </a:r>
            <a:r>
              <a:rPr lang="en-US" dirty="0" smtClean="0"/>
              <a:t>to 200 acres</a:t>
            </a:r>
          </a:p>
          <a:p>
            <a:pPr lvl="2"/>
            <a:r>
              <a:rPr lang="en-US" dirty="0" smtClean="0"/>
              <a:t> </a:t>
            </a:r>
            <a:br>
              <a:rPr lang="en-US" dirty="0" smtClean="0"/>
            </a:br>
            <a:endParaRPr lang="en-US" dirty="0" smtClean="0"/>
          </a:p>
          <a:p>
            <a:pPr lvl="1"/>
            <a:r>
              <a:rPr lang="en-US" dirty="0" smtClean="0"/>
              <a:t>Density </a:t>
            </a:r>
            <a:r>
              <a:rPr lang="en-US" dirty="0" smtClean="0"/>
              <a:t>supports</a:t>
            </a:r>
          </a:p>
          <a:p>
            <a:pPr lvl="2"/>
            <a:r>
              <a:rPr lang="en-US" dirty="0" smtClean="0"/>
              <a:t> </a:t>
            </a:r>
            <a:endParaRPr lang="en-US" dirty="0" smtClean="0"/>
          </a:p>
          <a:p>
            <a:pPr lvl="2"/>
            <a:r>
              <a:rPr lang="en-US" dirty="0" smtClean="0"/>
              <a:t> </a:t>
            </a:r>
            <a:endParaRPr lang="en-US" dirty="0" smtClean="0"/>
          </a:p>
          <a:p>
            <a:pPr lvl="2"/>
            <a:r>
              <a:rPr lang="en-US" dirty="0" smtClean="0"/>
              <a:t> </a:t>
            </a:r>
          </a:p>
          <a:p>
            <a:pPr lvl="2"/>
            <a:endParaRPr lang="en-US" dirty="0" smtClean="0"/>
          </a:p>
          <a:p>
            <a:pPr lvl="1"/>
            <a:r>
              <a:rPr lang="en-US" dirty="0" smtClean="0"/>
              <a:t>Density protects </a:t>
            </a:r>
          </a:p>
          <a:p>
            <a:pPr lvl="2"/>
            <a:r>
              <a:rPr lang="en-US" dirty="0" smtClean="0"/>
              <a:t> </a:t>
            </a:r>
            <a:endParaRPr lang="en-US" dirty="0" smtClean="0"/>
          </a:p>
          <a:p>
            <a:endParaRPr lang="en-US" dirty="0"/>
          </a:p>
        </p:txBody>
      </p:sp>
      <p:sp>
        <p:nvSpPr>
          <p:cNvPr id="5" name="Rectangle 4"/>
          <p:cNvSpPr/>
          <p:nvPr/>
        </p:nvSpPr>
        <p:spPr>
          <a:xfrm>
            <a:off x="6242115" y="0"/>
            <a:ext cx="2901885" cy="276999"/>
          </a:xfrm>
          <a:prstGeom prst="rect">
            <a:avLst/>
          </a:prstGeom>
        </p:spPr>
        <p:txBody>
          <a:bodyPr wrap="none">
            <a:spAutoFit/>
          </a:bodyPr>
          <a:lstStyle/>
          <a:p>
            <a:r>
              <a:rPr lang="en-US" sz="1200" dirty="0" smtClean="0"/>
              <a:t>slanich.zenfolio.com (Gothenburg, Sweden)</a:t>
            </a:r>
            <a:endParaRPr lang="en-US" sz="1200" dirty="0"/>
          </a:p>
        </p:txBody>
      </p:sp>
      <p:sp>
        <p:nvSpPr>
          <p:cNvPr id="6" name="Rectangle 5"/>
          <p:cNvSpPr/>
          <p:nvPr/>
        </p:nvSpPr>
        <p:spPr>
          <a:xfrm>
            <a:off x="5867400" y="6581001"/>
            <a:ext cx="2903039" cy="276999"/>
          </a:xfrm>
          <a:prstGeom prst="rect">
            <a:avLst/>
          </a:prstGeom>
        </p:spPr>
        <p:txBody>
          <a:bodyPr wrap="none">
            <a:spAutoFit/>
          </a:bodyPr>
          <a:lstStyle/>
          <a:p>
            <a:r>
              <a:rPr lang="en-US" sz="1200" dirty="0" smtClean="0"/>
              <a:t>streetsblog.net (Cincinnati, Over-the-Rhine)</a:t>
            </a:r>
            <a:endParaRPr lang="en-US" sz="1200" dirty="0"/>
          </a:p>
        </p:txBody>
      </p:sp>
      <p:sp>
        <p:nvSpPr>
          <p:cNvPr id="8" name="TextBox 6"/>
          <p:cNvSpPr txBox="1"/>
          <p:nvPr/>
        </p:nvSpPr>
        <p:spPr>
          <a:xfrm>
            <a:off x="0" y="6486882"/>
            <a:ext cx="10761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Farr 2008</a:t>
            </a:r>
            <a:endParaRPr lang="en-US" dirty="0"/>
          </a:p>
        </p:txBody>
      </p:sp>
      <p:pic>
        <p:nvPicPr>
          <p:cNvPr id="2050" name="Picture 2" descr="C:\Users\everett\Desktop\Pict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337548"/>
            <a:ext cx="4857750"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Pitman, NJ</a:t>
            </a:r>
            <a:endParaRPr lang="en-US" dirty="0"/>
          </a:p>
        </p:txBody>
      </p:sp>
      <p:sp>
        <p:nvSpPr>
          <p:cNvPr id="5" name="Content Placeholder 4"/>
          <p:cNvSpPr>
            <a:spLocks noGrp="1"/>
          </p:cNvSpPr>
          <p:nvPr>
            <p:ph idx="1"/>
          </p:nvPr>
        </p:nvSpPr>
        <p:spPr>
          <a:xfrm>
            <a:off x="152400" y="1600200"/>
            <a:ext cx="8229600" cy="4525963"/>
          </a:xfrm>
        </p:spPr>
        <p:txBody>
          <a:bodyPr>
            <a:normAutofit/>
          </a:bodyPr>
          <a:lstStyle/>
          <a:p>
            <a:r>
              <a:rPr lang="en-US" dirty="0" smtClean="0"/>
              <a:t>3,571 Housing Units</a:t>
            </a:r>
          </a:p>
          <a:p>
            <a:r>
              <a:rPr lang="en-US" dirty="0" smtClean="0"/>
              <a:t>1,471 Acres</a:t>
            </a:r>
          </a:p>
          <a:p>
            <a:endParaRPr lang="en-US" dirty="0" smtClean="0"/>
          </a:p>
          <a:p>
            <a:r>
              <a:rPr lang="en-US" dirty="0" smtClean="0"/>
              <a:t> </a:t>
            </a:r>
            <a:endParaRPr lang="en-US" dirty="0" smtClean="0"/>
          </a:p>
          <a:p>
            <a:pPr lvl="1"/>
            <a:r>
              <a:rPr lang="en-US" dirty="0" smtClean="0"/>
              <a:t> </a:t>
            </a:r>
            <a:endParaRPr lang="en-US" dirty="0" smtClean="0"/>
          </a:p>
          <a:p>
            <a:endParaRPr lang="en-US" dirty="0" smtClean="0"/>
          </a:p>
          <a:p>
            <a:r>
              <a:rPr lang="en-US" dirty="0" smtClean="0"/>
              <a:t> </a:t>
            </a:r>
            <a:endParaRPr lang="en-US" dirty="0"/>
          </a:p>
        </p:txBody>
      </p:sp>
      <p:pic>
        <p:nvPicPr>
          <p:cNvPr id="3074" name="Picture 2" descr="C:\Users\everett\Desktop\Pictu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
            <a:ext cx="5200650" cy="652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60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rmAutofit fontScale="90000"/>
          </a:bodyPr>
          <a:lstStyle/>
          <a:p>
            <a:pPr algn="l"/>
            <a:r>
              <a:rPr lang="en-US" dirty="0" smtClean="0"/>
              <a:t>Collingswood, NJ</a:t>
            </a:r>
            <a:endParaRPr lang="en-US" dirty="0"/>
          </a:p>
        </p:txBody>
      </p:sp>
      <p:sp>
        <p:nvSpPr>
          <p:cNvPr id="6" name="TextBox 5"/>
          <p:cNvSpPr txBox="1"/>
          <p:nvPr/>
        </p:nvSpPr>
        <p:spPr>
          <a:xfrm>
            <a:off x="4419600" y="152400"/>
            <a:ext cx="4724400" cy="369332"/>
          </a:xfrm>
          <a:prstGeom prst="rect">
            <a:avLst/>
          </a:prstGeom>
          <a:noFill/>
        </p:spPr>
        <p:txBody>
          <a:bodyPr wrap="square" rtlCol="0">
            <a:spAutoFit/>
          </a:bodyPr>
          <a:lstStyle/>
          <a:p>
            <a:r>
              <a:rPr lang="en-US" dirty="0" smtClean="0"/>
              <a:t>6,639 housing units in 1.923 mi</a:t>
            </a:r>
            <a:r>
              <a:rPr lang="en-US" baseline="30000" dirty="0" smtClean="0"/>
              <a:t>2</a:t>
            </a:r>
            <a:r>
              <a:rPr lang="en-US" dirty="0" smtClean="0"/>
              <a:t> = </a:t>
            </a:r>
            <a:endParaRPr lang="en-US" dirty="0"/>
          </a:p>
        </p:txBody>
      </p:sp>
      <p:pic>
        <p:nvPicPr>
          <p:cNvPr id="6146" name="Picture 2" descr="C:\Users\everett\Desktop\Pictur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628650"/>
            <a:ext cx="8382000" cy="6229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Completeness</a:t>
            </a:r>
            <a:endParaRPr lang="en-US" dirty="0"/>
          </a:p>
        </p:txBody>
      </p:sp>
      <p:sp>
        <p:nvSpPr>
          <p:cNvPr id="3" name="Content Placeholder 2"/>
          <p:cNvSpPr>
            <a:spLocks noGrp="1"/>
          </p:cNvSpPr>
          <p:nvPr>
            <p:ph idx="1"/>
          </p:nvPr>
        </p:nvSpPr>
        <p:spPr>
          <a:xfrm>
            <a:off x="457200" y="914400"/>
            <a:ext cx="8458200" cy="5791200"/>
          </a:xfrm>
        </p:spPr>
        <p:txBody>
          <a:bodyPr>
            <a:normAutofit lnSpcReduction="10000"/>
          </a:bodyPr>
          <a:lstStyle/>
          <a:p>
            <a:r>
              <a:rPr lang="en-US" dirty="0" smtClean="0"/>
              <a:t>Daily Needs</a:t>
            </a:r>
          </a:p>
          <a:p>
            <a:pPr lvl="1"/>
            <a:r>
              <a:rPr lang="en-US" dirty="0" smtClean="0"/>
              <a:t> </a:t>
            </a:r>
            <a:br>
              <a:rPr lang="en-US" dirty="0" smtClean="0"/>
            </a:br>
            <a:endParaRPr lang="en-US" dirty="0" smtClean="0"/>
          </a:p>
          <a:p>
            <a:endParaRPr lang="en-US" dirty="0" smtClean="0"/>
          </a:p>
          <a:p>
            <a:endParaRPr lang="en-US" dirty="0" smtClean="0"/>
          </a:p>
          <a:p>
            <a:endParaRPr lang="en-US" dirty="0" smtClean="0"/>
          </a:p>
          <a:p>
            <a:endParaRPr lang="en-US" dirty="0" smtClean="0"/>
          </a:p>
          <a:p>
            <a:r>
              <a:rPr lang="en-US" dirty="0" smtClean="0"/>
              <a:t>Lifetime Needs</a:t>
            </a:r>
          </a:p>
          <a:p>
            <a:pPr lvl="1"/>
            <a:r>
              <a:rPr lang="en-US" dirty="0" smtClean="0"/>
              <a:t> </a:t>
            </a:r>
          </a:p>
          <a:p>
            <a:pPr lvl="1"/>
            <a:endParaRPr lang="en-US" dirty="0" smtClean="0"/>
          </a:p>
          <a:p>
            <a:r>
              <a:rPr lang="en-US" dirty="0" smtClean="0"/>
              <a:t>Goal – </a:t>
            </a:r>
            <a:endParaRPr lang="en-US" dirty="0"/>
          </a:p>
        </p:txBody>
      </p:sp>
      <p:pic>
        <p:nvPicPr>
          <p:cNvPr id="4" name="Picture 3" descr="C:\Users\caleb\Desktop\Picture1.jpg"/>
          <p:cNvPicPr>
            <a:picLocks noChangeAspect="1" noChangeArrowheads="1"/>
          </p:cNvPicPr>
          <p:nvPr/>
        </p:nvPicPr>
        <p:blipFill>
          <a:blip r:embed="rId3" cstate="print"/>
          <a:srcRect t="39583" b="18750"/>
          <a:stretch>
            <a:fillRect/>
          </a:stretch>
        </p:blipFill>
        <p:spPr bwMode="auto">
          <a:xfrm>
            <a:off x="1145911" y="2297464"/>
            <a:ext cx="7841323" cy="1969736"/>
          </a:xfrm>
          <a:prstGeom prst="rect">
            <a:avLst/>
          </a:prstGeom>
          <a:noFill/>
        </p:spPr>
      </p:pic>
      <p:sp>
        <p:nvSpPr>
          <p:cNvPr id="5" name="Rectangle 4"/>
          <p:cNvSpPr/>
          <p:nvPr/>
        </p:nvSpPr>
        <p:spPr>
          <a:xfrm>
            <a:off x="4495800" y="4267200"/>
            <a:ext cx="4526432" cy="307777"/>
          </a:xfrm>
          <a:prstGeom prst="rect">
            <a:avLst/>
          </a:prstGeom>
        </p:spPr>
        <p:txBody>
          <a:bodyPr wrap="none">
            <a:spAutoFit/>
          </a:bodyPr>
          <a:lstStyle/>
          <a:p>
            <a:r>
              <a:rPr lang="en-US" sz="1400" dirty="0" smtClean="0"/>
              <a:t>Collingswood NJ, very </a:t>
            </a:r>
            <a:r>
              <a:rPr lang="en-US" sz="1400" dirty="0" err="1" smtClean="0"/>
              <a:t>walkable</a:t>
            </a:r>
            <a:r>
              <a:rPr lang="en-US" sz="1400" dirty="0" smtClean="0"/>
              <a:t>, www.walkscore.com, 2013</a:t>
            </a:r>
            <a:endParaRPr lang="en-US" sz="1400" dirty="0"/>
          </a:p>
        </p:txBody>
      </p:sp>
      <p:sp>
        <p:nvSpPr>
          <p:cNvPr id="6" name="TextBox 6"/>
          <p:cNvSpPr txBox="1"/>
          <p:nvPr/>
        </p:nvSpPr>
        <p:spPr>
          <a:xfrm>
            <a:off x="0" y="6486882"/>
            <a:ext cx="10761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Farr 2008</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Connectedness - Internal</a:t>
            </a:r>
            <a:endParaRPr lang="en-US" dirty="0"/>
          </a:p>
        </p:txBody>
      </p:sp>
      <p:sp>
        <p:nvSpPr>
          <p:cNvPr id="3" name="Content Placeholder 2"/>
          <p:cNvSpPr>
            <a:spLocks noGrp="1"/>
          </p:cNvSpPr>
          <p:nvPr>
            <p:ph sz="half" idx="1"/>
          </p:nvPr>
        </p:nvSpPr>
        <p:spPr>
          <a:xfrm>
            <a:off x="228600" y="1600200"/>
            <a:ext cx="4267200" cy="4525963"/>
          </a:xfrm>
        </p:spPr>
        <p:txBody>
          <a:bodyPr>
            <a:normAutofit lnSpcReduction="10000"/>
          </a:bodyPr>
          <a:lstStyle/>
          <a:p>
            <a:r>
              <a:rPr lang="en-US" dirty="0" smtClean="0"/>
              <a:t>Walk, bike, wheelchair, drive opportunities</a:t>
            </a:r>
          </a:p>
          <a:p>
            <a:r>
              <a:rPr lang="en-US" dirty="0" smtClean="0"/>
              <a:t>Streets</a:t>
            </a:r>
          </a:p>
          <a:p>
            <a:pPr lvl="1"/>
            <a:r>
              <a:rPr lang="en-US" dirty="0" smtClean="0"/>
              <a:t> </a:t>
            </a:r>
            <a:endParaRPr lang="en-US" dirty="0" smtClean="0"/>
          </a:p>
          <a:p>
            <a:pPr lvl="1"/>
            <a:r>
              <a:rPr lang="en-US" dirty="0" smtClean="0"/>
              <a:t> </a:t>
            </a:r>
            <a:endParaRPr lang="en-US" dirty="0" smtClean="0"/>
          </a:p>
          <a:p>
            <a:pPr lvl="1"/>
            <a:r>
              <a:rPr lang="en-US" dirty="0" smtClean="0"/>
              <a:t> </a:t>
            </a:r>
            <a:br>
              <a:rPr lang="en-US" dirty="0" smtClean="0"/>
            </a:br>
            <a:endParaRPr lang="en-US" dirty="0" smtClean="0"/>
          </a:p>
          <a:p>
            <a:pPr lvl="1"/>
            <a:r>
              <a:rPr lang="en-US" dirty="0" smtClean="0"/>
              <a:t> </a:t>
            </a:r>
            <a:endParaRPr lang="en-US" dirty="0" smtClean="0"/>
          </a:p>
          <a:p>
            <a:r>
              <a:rPr lang="en-US" dirty="0" smtClean="0"/>
              <a:t>25-30 mph speed limits</a:t>
            </a:r>
          </a:p>
          <a:p>
            <a:pPr lvl="1"/>
            <a:r>
              <a:rPr lang="en-US" dirty="0" smtClean="0"/>
              <a:t> </a:t>
            </a:r>
            <a:endParaRPr lang="en-US" dirty="0" smtClean="0"/>
          </a:p>
          <a:p>
            <a:endParaRPr lang="en-US" dirty="0"/>
          </a:p>
        </p:txBody>
      </p:sp>
      <p:pic>
        <p:nvPicPr>
          <p:cNvPr id="14338" name="Picture 2" descr="http://lawprofessors.typepad.com/.a/6a00d8341bfae553ef014e8addddba970d-800wi"/>
          <p:cNvPicPr>
            <a:picLocks noChangeAspect="1" noChangeArrowheads="1"/>
          </p:cNvPicPr>
          <p:nvPr/>
        </p:nvPicPr>
        <p:blipFill>
          <a:blip r:embed="rId3" cstate="print"/>
          <a:srcRect/>
          <a:stretch>
            <a:fillRect/>
          </a:stretch>
        </p:blipFill>
        <p:spPr bwMode="auto">
          <a:xfrm>
            <a:off x="3897445" y="2133600"/>
            <a:ext cx="5246555" cy="2667000"/>
          </a:xfrm>
          <a:prstGeom prst="rect">
            <a:avLst/>
          </a:prstGeom>
          <a:noFill/>
        </p:spPr>
      </p:pic>
      <p:sp>
        <p:nvSpPr>
          <p:cNvPr id="6" name="Rectangle 5"/>
          <p:cNvSpPr/>
          <p:nvPr/>
        </p:nvSpPr>
        <p:spPr>
          <a:xfrm>
            <a:off x="6379589" y="6488668"/>
            <a:ext cx="2764411" cy="369332"/>
          </a:xfrm>
          <a:prstGeom prst="rect">
            <a:avLst/>
          </a:prstGeom>
        </p:spPr>
        <p:txBody>
          <a:bodyPr wrap="none">
            <a:spAutoFit/>
          </a:bodyPr>
          <a:lstStyle/>
          <a:p>
            <a:r>
              <a:rPr lang="en-US" dirty="0" smtClean="0"/>
              <a:t>lawprofessors.typepad.com</a:t>
            </a:r>
            <a:endParaRPr lang="en-US" dirty="0"/>
          </a:p>
        </p:txBody>
      </p:sp>
      <p:sp>
        <p:nvSpPr>
          <p:cNvPr id="7" name="TextBox 6"/>
          <p:cNvSpPr txBox="1"/>
          <p:nvPr/>
        </p:nvSpPr>
        <p:spPr>
          <a:xfrm>
            <a:off x="0" y="6486882"/>
            <a:ext cx="10761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Farr 2008</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Connectedness - Corridors</a:t>
            </a:r>
            <a:endParaRPr lang="en-US" dirty="0"/>
          </a:p>
        </p:txBody>
      </p:sp>
      <p:sp>
        <p:nvSpPr>
          <p:cNvPr id="3" name="Content Placeholder 2"/>
          <p:cNvSpPr>
            <a:spLocks noGrp="1"/>
          </p:cNvSpPr>
          <p:nvPr>
            <p:ph idx="1"/>
          </p:nvPr>
        </p:nvSpPr>
        <p:spPr>
          <a:xfrm>
            <a:off x="304800" y="914400"/>
            <a:ext cx="8382000" cy="5638800"/>
          </a:xfrm>
        </p:spPr>
        <p:txBody>
          <a:bodyPr>
            <a:noAutofit/>
          </a:bodyPr>
          <a:lstStyle/>
          <a:p>
            <a:r>
              <a:rPr lang="en-US" sz="2800" dirty="0" smtClean="0"/>
              <a:t>Link neighborhoods with districts, etc.</a:t>
            </a:r>
          </a:p>
          <a:p>
            <a:r>
              <a:rPr lang="en-US" sz="2800" dirty="0" smtClean="0"/>
              <a:t>Public Transit must be</a:t>
            </a:r>
          </a:p>
          <a:p>
            <a:pPr lvl="1"/>
            <a:r>
              <a:rPr lang="en-US" sz="2400" dirty="0" smtClean="0"/>
              <a:t> </a:t>
            </a:r>
            <a:endParaRPr lang="en-US" sz="2400" dirty="0" smtClean="0"/>
          </a:p>
          <a:p>
            <a:pPr lvl="1"/>
            <a:r>
              <a:rPr lang="en-US" sz="2400" dirty="0" smtClean="0"/>
              <a:t> </a:t>
            </a:r>
            <a:br>
              <a:rPr lang="en-US" sz="2400" dirty="0" smtClean="0"/>
            </a:br>
            <a:endParaRPr lang="en-US" sz="2400" dirty="0" smtClean="0"/>
          </a:p>
          <a:p>
            <a:pPr lvl="1"/>
            <a:r>
              <a:rPr lang="en-US" sz="2000" dirty="0" smtClean="0"/>
              <a:t> </a:t>
            </a:r>
            <a:endParaRPr lang="en-US" sz="2000" dirty="0" smtClean="0"/>
          </a:p>
          <a:p>
            <a:pPr lvl="1"/>
            <a:r>
              <a:rPr lang="en-US" sz="2000" dirty="0" smtClean="0"/>
              <a:t> </a:t>
            </a:r>
            <a:endParaRPr lang="en-US" sz="2400" dirty="0" smtClean="0"/>
          </a:p>
          <a:p>
            <a:r>
              <a:rPr lang="en-US" sz="2800" dirty="0" smtClean="0"/>
              <a:t>Utility Integration </a:t>
            </a:r>
            <a:br>
              <a:rPr lang="en-US" sz="2800" dirty="0" smtClean="0"/>
            </a:br>
            <a:r>
              <a:rPr lang="en-US" sz="2800" dirty="0" smtClean="0"/>
              <a:t>w/ Public Transit</a:t>
            </a:r>
            <a:endParaRPr lang="en-US" sz="2400" dirty="0" smtClean="0"/>
          </a:p>
          <a:p>
            <a:pPr lvl="1"/>
            <a:r>
              <a:rPr lang="en-US" sz="2400" dirty="0" smtClean="0"/>
              <a:t> </a:t>
            </a:r>
            <a:endParaRPr lang="en-US" sz="2400" dirty="0" smtClean="0"/>
          </a:p>
        </p:txBody>
      </p:sp>
      <p:pic>
        <p:nvPicPr>
          <p:cNvPr id="13314" name="Picture 2" descr="http://mobilizingtheregion.files.wordpress.com/2009/05/patco_expansion.jpg"/>
          <p:cNvPicPr>
            <a:picLocks noChangeAspect="1" noChangeArrowheads="1"/>
          </p:cNvPicPr>
          <p:nvPr/>
        </p:nvPicPr>
        <p:blipFill>
          <a:blip r:embed="rId3" cstate="print"/>
          <a:srcRect/>
          <a:stretch>
            <a:fillRect/>
          </a:stretch>
        </p:blipFill>
        <p:spPr bwMode="auto">
          <a:xfrm>
            <a:off x="3429000" y="3200400"/>
            <a:ext cx="5715000" cy="3305175"/>
          </a:xfrm>
          <a:prstGeom prst="rect">
            <a:avLst/>
          </a:prstGeom>
          <a:noFill/>
        </p:spPr>
      </p:pic>
      <p:sp>
        <p:nvSpPr>
          <p:cNvPr id="5" name="Rectangle 4"/>
          <p:cNvSpPr/>
          <p:nvPr/>
        </p:nvSpPr>
        <p:spPr>
          <a:xfrm>
            <a:off x="7218152" y="6488668"/>
            <a:ext cx="1925848" cy="369332"/>
          </a:xfrm>
          <a:prstGeom prst="rect">
            <a:avLst/>
          </a:prstGeom>
        </p:spPr>
        <p:txBody>
          <a:bodyPr wrap="none">
            <a:spAutoFit/>
          </a:bodyPr>
          <a:lstStyle/>
          <a:p>
            <a:r>
              <a:rPr lang="en-US" dirty="0" smtClean="0"/>
              <a:t>blog.tstc.org, 2009</a:t>
            </a:r>
            <a:endParaRPr lang="en-US" dirty="0"/>
          </a:p>
        </p:txBody>
      </p:sp>
      <p:sp>
        <p:nvSpPr>
          <p:cNvPr id="6" name="TextBox 6"/>
          <p:cNvSpPr txBox="1"/>
          <p:nvPr/>
        </p:nvSpPr>
        <p:spPr>
          <a:xfrm>
            <a:off x="0" y="6486882"/>
            <a:ext cx="10761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Farr 2008</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911</Words>
  <Application>Microsoft Office PowerPoint</Application>
  <PresentationFormat>On-screen Show (4:3)</PresentationFormat>
  <Paragraphs>323</Paragraphs>
  <Slides>21</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Symbol</vt:lpstr>
      <vt:lpstr>Office Theme</vt:lpstr>
      <vt:lpstr>Sustainable Urbanism</vt:lpstr>
      <vt:lpstr>Neighborhoods</vt:lpstr>
      <vt:lpstr>Defined Center &amp; Edge</vt:lpstr>
      <vt:lpstr>Compactness</vt:lpstr>
      <vt:lpstr>Pitman, NJ</vt:lpstr>
      <vt:lpstr>Collingswood, NJ</vt:lpstr>
      <vt:lpstr>Completeness</vt:lpstr>
      <vt:lpstr>Connectedness - Internal</vt:lpstr>
      <vt:lpstr>Connectedness - Corridors</vt:lpstr>
      <vt:lpstr>Biophilia</vt:lpstr>
      <vt:lpstr>High Performance Infrastructure</vt:lpstr>
      <vt:lpstr>High Performance Buildings</vt:lpstr>
      <vt:lpstr>Integrated Design</vt:lpstr>
      <vt:lpstr>PowerPoint Presentation</vt:lpstr>
      <vt:lpstr>3 steps to Sustainable Urbanism</vt:lpstr>
      <vt:lpstr>Weights and Measures</vt:lpstr>
      <vt:lpstr>Oil-Era barriers</vt:lpstr>
      <vt:lpstr>National Campaign</vt:lpstr>
      <vt:lpstr>Davis, CA</vt:lpstr>
      <vt:lpstr>Davis, CA Study</vt:lpstr>
      <vt:lpstr>Sustainable Urbanism Pillars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Urbanism</dc:title>
  <dc:creator>caleb</dc:creator>
  <cp:lastModifiedBy>JWE</cp:lastModifiedBy>
  <cp:revision>44</cp:revision>
  <dcterms:created xsi:type="dcterms:W3CDTF">2006-08-16T00:00:00Z</dcterms:created>
  <dcterms:modified xsi:type="dcterms:W3CDTF">2014-01-20T17:02:10Z</dcterms:modified>
</cp:coreProperties>
</file>